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7"/>
  </p:notesMasterIdLst>
  <p:handoutMasterIdLst>
    <p:handoutMasterId r:id="rId39"/>
  </p:handoutMasterIdLst>
  <p:sldIdLst>
    <p:sldId id="256" r:id="rId3"/>
    <p:sldId id="272" r:id="rId4"/>
    <p:sldId id="304" r:id="rId5"/>
    <p:sldId id="307" r:id="rId6"/>
    <p:sldId id="308" r:id="rId8"/>
    <p:sldId id="266" r:id="rId9"/>
    <p:sldId id="305" r:id="rId10"/>
    <p:sldId id="257" r:id="rId11"/>
    <p:sldId id="306" r:id="rId12"/>
    <p:sldId id="258" r:id="rId13"/>
    <p:sldId id="259" r:id="rId14"/>
    <p:sldId id="317" r:id="rId15"/>
    <p:sldId id="260" r:id="rId16"/>
    <p:sldId id="309" r:id="rId17"/>
    <p:sldId id="312" r:id="rId18"/>
    <p:sldId id="279" r:id="rId19"/>
    <p:sldId id="313" r:id="rId20"/>
    <p:sldId id="314" r:id="rId21"/>
    <p:sldId id="315" r:id="rId22"/>
    <p:sldId id="316" r:id="rId23"/>
    <p:sldId id="262" r:id="rId24"/>
    <p:sldId id="294" r:id="rId25"/>
    <p:sldId id="302" r:id="rId26"/>
    <p:sldId id="265" r:id="rId27"/>
    <p:sldId id="284" r:id="rId28"/>
    <p:sldId id="324" r:id="rId29"/>
    <p:sldId id="293" r:id="rId30"/>
    <p:sldId id="318" r:id="rId31"/>
    <p:sldId id="263" r:id="rId32"/>
    <p:sldId id="319" r:id="rId33"/>
    <p:sldId id="320" r:id="rId34"/>
    <p:sldId id="321" r:id="rId35"/>
    <p:sldId id="322" r:id="rId36"/>
    <p:sldId id="323" r:id="rId37"/>
    <p:sldId id="340" r:id="rId38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66" autoAdjust="0"/>
    <p:restoredTop sz="97092" autoAdjust="0"/>
  </p:normalViewPr>
  <p:slideViewPr>
    <p:cSldViewPr>
      <p:cViewPr varScale="1">
        <p:scale>
          <a:sx n="73" d="100"/>
          <a:sy n="73" d="100"/>
        </p:scale>
        <p:origin x="33" y="1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2" Type="http://schemas.openxmlformats.org/officeDocument/2006/relationships/tableStyles" Target="tableStyles.xml"/><Relationship Id="rId41" Type="http://schemas.openxmlformats.org/officeDocument/2006/relationships/viewProps" Target="viewProps.xml"/><Relationship Id="rId40" Type="http://schemas.openxmlformats.org/officeDocument/2006/relationships/presProps" Target="presProps.xml"/><Relationship Id="rId4" Type="http://schemas.openxmlformats.org/officeDocument/2006/relationships/slide" Target="slides/slide2.xml"/><Relationship Id="rId39" Type="http://schemas.openxmlformats.org/officeDocument/2006/relationships/handoutMaster" Target="handoutMasters/handoutMaster1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51E29-EEA4-49A6-93CA-A636FEA00D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3806B-6947-4FEF-A059-BC3EEF59022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B6B60062-98E4-4766-87C1-E1864411C658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/>
              <a:t>事务的</a:t>
            </a:r>
            <a:r>
              <a:rPr lang="en-US" altLang="zh-CN"/>
              <a:t>ACID</a:t>
            </a:r>
            <a:r>
              <a:rPr lang="zh-CN" altLang="en-US"/>
              <a:t>属性最先由</a:t>
            </a:r>
            <a:r>
              <a:rPr lang="en-US" altLang="zh-CN"/>
              <a:t>James Gray</a:t>
            </a:r>
            <a:r>
              <a:rPr lang="zh-CN" altLang="en-US"/>
              <a:t>提出并实现</a:t>
            </a:r>
            <a:endParaRPr lang="en-US" altLang="zh-CN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sesson A</a:t>
            </a:r>
            <a:endParaRPr lang="en-US" altLang="zh-CN"/>
          </a:p>
          <a:p>
            <a:r>
              <a:rPr lang="en-US" altLang="zh-CN"/>
              <a:t>mysql&gt; select * from emp where sal &lt; 100;</a:t>
            </a:r>
            <a:endParaRPr lang="en-US" altLang="zh-CN"/>
          </a:p>
          <a:p>
            <a:r>
              <a:rPr lang="en-US" altLang="zh-CN"/>
              <a:t>+-------+--------+-------+------+---------------------+-------+------+--------+</a:t>
            </a:r>
            <a:endParaRPr lang="en-US" altLang="zh-CN"/>
          </a:p>
          <a:p>
            <a:r>
              <a:rPr lang="en-US" altLang="zh-CN"/>
              <a:t>| empno | ename  | job   | mgr  | hiredate            | sal   | comm | deptno |</a:t>
            </a:r>
            <a:endParaRPr lang="en-US" altLang="zh-CN"/>
          </a:p>
          <a:p>
            <a:r>
              <a:rPr lang="en-US" altLang="zh-CN"/>
              <a:t>+-------+--------+-------+------+---------------------+-------+------+--------+</a:t>
            </a:r>
            <a:endParaRPr lang="en-US" altLang="zh-CN"/>
          </a:p>
          <a:p>
            <a:r>
              <a:rPr lang="en-US" altLang="zh-CN"/>
              <a:t>|  7369 | SMITH  | CLERK | 7902 | 1980-12-17 00:00:00 | 88.00 | NULL |     20 |</a:t>
            </a:r>
            <a:endParaRPr lang="en-US" altLang="zh-CN"/>
          </a:p>
          <a:p>
            <a:r>
              <a:rPr lang="en-US" altLang="zh-CN"/>
              <a:t>|  7934 | MILLER | CLERK | 7782 | 1982-01-23 00:00:00 | 89.00 | NULL |     10 |</a:t>
            </a:r>
            <a:endParaRPr lang="en-US" altLang="zh-CN"/>
          </a:p>
          <a:p>
            <a:r>
              <a:rPr lang="en-US" altLang="zh-CN"/>
              <a:t>|  8888 | aaa    | NULL  | NULL | NULL                | 44.00 | NULL |   NULL |</a:t>
            </a:r>
            <a:endParaRPr lang="en-US" altLang="zh-CN"/>
          </a:p>
          <a:p>
            <a:r>
              <a:rPr lang="en-US" altLang="zh-CN"/>
              <a:t>+-------+--------+-------+------+---------------------+-------+------+--------+</a:t>
            </a:r>
            <a:endParaRPr lang="en-US" altLang="zh-CN"/>
          </a:p>
          <a:p>
            <a:r>
              <a:rPr lang="en-US" altLang="zh-CN" b="1"/>
              <a:t>3 rows </a:t>
            </a:r>
            <a:r>
              <a:rPr lang="en-US" altLang="zh-CN"/>
              <a:t>in set (0.00 sec)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session B</a:t>
            </a:r>
            <a:endParaRPr lang="en-US" altLang="zh-CN"/>
          </a:p>
          <a:p>
            <a:r>
              <a:rPr lang="en-US" altLang="zh-CN"/>
              <a:t>mysql&gt; begin;</a:t>
            </a:r>
            <a:endParaRPr lang="en-US" altLang="zh-CN"/>
          </a:p>
          <a:p>
            <a:r>
              <a:rPr lang="en-US" altLang="zh-CN"/>
              <a:t>Query OK, 0 rows affected (0.00 sec)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mysql&gt; insert into emp(empno, ename, sal) values(8889, 'aaa', 44);</a:t>
            </a:r>
            <a:endParaRPr lang="en-US" altLang="zh-CN"/>
          </a:p>
          <a:p>
            <a:r>
              <a:rPr lang="en-US" altLang="zh-CN"/>
              <a:t>Query OK, 1 row affected (27.49 sec)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mysql&gt; commit;</a:t>
            </a:r>
            <a:endParaRPr lang="en-US" altLang="zh-CN"/>
          </a:p>
          <a:p>
            <a:r>
              <a:rPr lang="en-US" altLang="zh-CN"/>
              <a:t>Query OK, 0 rows affected (0.01 sec)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session A:</a:t>
            </a:r>
            <a:endParaRPr lang="en-US" altLang="zh-CN"/>
          </a:p>
          <a:p>
            <a:r>
              <a:rPr lang="en-US" altLang="zh-CN"/>
              <a:t>mysql&gt; update emp set sal = 33 where sal &lt; 100;</a:t>
            </a:r>
            <a:endParaRPr lang="en-US" altLang="zh-CN"/>
          </a:p>
          <a:p>
            <a:r>
              <a:rPr lang="en-US" altLang="zh-CN"/>
              <a:t>Query OK, 4 rows affected (0.00 sec)</a:t>
            </a:r>
            <a:endParaRPr lang="en-US" altLang="zh-CN"/>
          </a:p>
          <a:p>
            <a:r>
              <a:rPr lang="en-US" altLang="zh-CN" b="1"/>
              <a:t>Rows matched: 4  </a:t>
            </a:r>
            <a:r>
              <a:rPr lang="en-US" altLang="zh-CN"/>
              <a:t>Changed: 4  Warnings: 0</a:t>
            </a:r>
            <a:endParaRPr lang="en-US" altLang="zh-CN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 userDrawn="1"/>
        </p:nvSpPr>
        <p:spPr>
          <a:xfrm>
            <a:off x="0" y="6520929"/>
            <a:ext cx="12192000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zh-CN" altLang="en-US" sz="24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0622"/>
            <a:ext cx="10972800" cy="778098"/>
          </a:xfrm>
        </p:spPr>
        <p:txBody>
          <a:bodyPr/>
          <a:lstStyle>
            <a:lvl1pPr algn="l">
              <a:defRPr sz="3600" b="1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994381"/>
            <a:ext cx="10972800" cy="5442595"/>
          </a:xfrm>
        </p:spPr>
        <p:txBody>
          <a:bodyPr/>
          <a:lstStyle>
            <a:lvl1pPr>
              <a:defRPr sz="2400" b="0" kern="100" spc="-1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itchFamily="49" charset="-122"/>
              </a:defRPr>
            </a:lvl1pPr>
            <a:lvl2pPr>
              <a:defRPr sz="20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itchFamily="49" charset="-122"/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0" y="908720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 userDrawn="1"/>
        </p:nvSpPr>
        <p:spPr>
          <a:xfrm>
            <a:off x="4739244" y="6594615"/>
            <a:ext cx="3409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事务处理与锁</a:t>
            </a:r>
            <a:endParaRPr lang="zh-CN" altLang="en-US" sz="1400" b="1">
              <a:solidFill>
                <a:schemeClr val="bg1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 userDrawn="1"/>
        </p:nvSpPr>
        <p:spPr>
          <a:xfrm>
            <a:off x="10320469" y="6618343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FA8B54D-5347-4AE6-9BB5-F8CAF14BE9FC}" type="slidenum">
              <a:rPr kumimoji="1" lang="en-US" altLang="zh-CN" sz="1400" b="1" kern="120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</a:fld>
            <a:endParaRPr kumimoji="1" lang="zh-CN" altLang="en-US" sz="1400" b="1" kern="120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606619" y="6610564"/>
            <a:ext cx="2993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400" b="1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MySQL</a:t>
            </a:r>
            <a:r>
              <a:rPr lang="zh-CN" altLang="en-US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数据库系统管理</a:t>
            </a:r>
            <a:endParaRPr lang="zh-CN" altLang="en-US" sz="1400" b="1">
              <a:solidFill>
                <a:schemeClr val="bg1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99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FFFF89"/>
                </a:solidFill>
              </a:defRPr>
            </a:lvl1pPr>
          </a:lstStyle>
          <a:p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9600">
                <a:solidFill>
                  <a:srgbClr val="FF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9</a:t>
            </a:r>
            <a:endParaRPr lang="zh-CN" altLang="en-US" sz="9600">
              <a:solidFill>
                <a:srgbClr val="FF0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927648" y="3501008"/>
            <a:ext cx="6400800" cy="1224136"/>
          </a:xfrm>
        </p:spPr>
        <p:txBody>
          <a:bodyPr/>
          <a:lstStyle/>
          <a:p>
            <a:r>
              <a:rPr lang="zh-CN" altLang="en-US" sz="6000" b="1">
                <a:solidFill>
                  <a:schemeClr val="bg2">
                    <a:lumMod val="10000"/>
                  </a:schemeClr>
                </a:solidFill>
                <a:latin typeface="+mn-ea"/>
              </a:rPr>
              <a:t>事务处理与锁</a:t>
            </a:r>
            <a:endParaRPr lang="zh-CN" altLang="en-US" sz="6000" b="1">
              <a:solidFill>
                <a:schemeClr val="bg2">
                  <a:lumMod val="10000"/>
                </a:schemeClr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DDL</a:t>
            </a:r>
            <a:r>
              <a:rPr lang="zh-CN" altLang="en-US"/>
              <a:t>及</a:t>
            </a:r>
            <a:r>
              <a:rPr lang="en-US" altLang="zh-CN"/>
              <a:t>DCL</a:t>
            </a:r>
            <a:r>
              <a:rPr lang="zh-CN" altLang="en-US"/>
              <a:t>等语句对事务的影响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会在执行</a:t>
            </a:r>
            <a:r>
              <a:rPr lang="en-US" altLang="zh-CN" dirty="0"/>
              <a:t>DDL</a:t>
            </a:r>
            <a:r>
              <a:rPr lang="zh-CN" altLang="en-US" dirty="0"/>
              <a:t>或</a:t>
            </a:r>
            <a:r>
              <a:rPr lang="en-US" altLang="zh-CN" dirty="0"/>
              <a:t>DCL</a:t>
            </a:r>
            <a:r>
              <a:rPr lang="zh-CN" altLang="en-US" dirty="0"/>
              <a:t>等语句的前后自动执行</a:t>
            </a:r>
            <a:r>
              <a:rPr lang="en-US" altLang="zh-CN" dirty="0"/>
              <a:t>commit</a:t>
            </a:r>
            <a:endParaRPr lang="en-US" altLang="zh-CN" dirty="0"/>
          </a:p>
          <a:p>
            <a:r>
              <a:rPr lang="en-US" altLang="zh-CN" dirty="0"/>
              <a:t>DDL: create, drop, alter</a:t>
            </a:r>
            <a:endParaRPr lang="en-US" altLang="zh-CN" dirty="0"/>
          </a:p>
          <a:p>
            <a:r>
              <a:rPr lang="en-US" altLang="zh-CN" dirty="0"/>
              <a:t>DML: insert, delete, update, select</a:t>
            </a:r>
            <a:endParaRPr lang="en-US" altLang="zh-CN" dirty="0"/>
          </a:p>
          <a:p>
            <a:r>
              <a:rPr lang="en-US" altLang="zh-CN" dirty="0"/>
              <a:t>DCL: grant, revoke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事务隔离级别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980728"/>
            <a:ext cx="10972800" cy="5400600"/>
          </a:xfrm>
        </p:spPr>
        <p:txBody>
          <a:bodyPr/>
          <a:lstStyle/>
          <a:p>
            <a:pPr>
              <a:buClr>
                <a:schemeClr val="bg2">
                  <a:lumMod val="1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dirty="0" err="1"/>
              <a:t>InnoDB</a:t>
            </a:r>
            <a:r>
              <a:rPr lang="zh-CN" altLang="en-US" dirty="0"/>
              <a:t>支持</a:t>
            </a:r>
            <a:r>
              <a:rPr lang="en-US" altLang="zh-CN" dirty="0"/>
              <a:t>SQL-92</a:t>
            </a:r>
            <a:r>
              <a:rPr lang="zh-CN" altLang="en-US" dirty="0"/>
              <a:t>的四种隔离级别</a:t>
            </a:r>
            <a:endParaRPr lang="en-US" altLang="zh-CN" dirty="0"/>
          </a:p>
          <a:p>
            <a:pPr lvl="1">
              <a:buClr>
                <a:schemeClr val="bg2">
                  <a:lumMod val="10000"/>
                </a:schemeClr>
              </a:buClr>
              <a:buFont typeface="Consolas" panose="020B0609020204030204" pitchFamily="49" charset="0"/>
              <a:buChar char="―"/>
              <a:defRPr/>
            </a:pPr>
            <a:r>
              <a:rPr lang="en-US" altLang="zh-CN" dirty="0"/>
              <a:t>read uncommitted: </a:t>
            </a:r>
            <a:r>
              <a:rPr lang="zh-CN" altLang="en-US" dirty="0"/>
              <a:t>可读取到其他连接未提交的修改结果</a:t>
            </a:r>
            <a:endParaRPr lang="en-US" altLang="zh-CN" dirty="0"/>
          </a:p>
          <a:p>
            <a:pPr lvl="1">
              <a:buClr>
                <a:schemeClr val="bg2">
                  <a:lumMod val="10000"/>
                </a:schemeClr>
              </a:buClr>
              <a:buFont typeface="Consolas" panose="020B0609020204030204" pitchFamily="49" charset="0"/>
              <a:buChar char="―"/>
              <a:defRPr/>
            </a:pPr>
            <a:r>
              <a:rPr lang="en-US" altLang="zh-CN" dirty="0"/>
              <a:t>read committed</a:t>
            </a:r>
            <a:r>
              <a:rPr lang="zh-CN" altLang="en-US" dirty="0"/>
              <a:t>：只能读取到其他连接提交后的修改结果</a:t>
            </a:r>
            <a:endParaRPr lang="en-US" altLang="zh-CN" dirty="0"/>
          </a:p>
          <a:p>
            <a:pPr lvl="1">
              <a:buClr>
                <a:schemeClr val="bg2">
                  <a:lumMod val="10000"/>
                </a:schemeClr>
              </a:buClr>
              <a:buFont typeface="Consolas" panose="020B0609020204030204" pitchFamily="49" charset="0"/>
              <a:buChar char="―"/>
              <a:defRPr/>
            </a:pPr>
            <a:r>
              <a:rPr lang="en-US" altLang="zh-CN" b="1" dirty="0"/>
              <a:t>repeatable read</a:t>
            </a:r>
            <a:r>
              <a:rPr lang="zh-CN" altLang="en-US" b="1" dirty="0"/>
              <a:t>：事务内的两次相同查询的查询结果相同，读取到的结果都是第一次读取时的提交状态，但可以</a:t>
            </a:r>
            <a:r>
              <a:rPr lang="en-US" altLang="zh-CN" b="1" dirty="0"/>
              <a:t>update</a:t>
            </a:r>
            <a:r>
              <a:rPr lang="zh-CN" altLang="en-US" b="1" dirty="0"/>
              <a:t>或</a:t>
            </a:r>
            <a:r>
              <a:rPr lang="en-US" altLang="zh-CN" b="1" dirty="0"/>
              <a:t>delete</a:t>
            </a:r>
            <a:r>
              <a:rPr lang="zh-CN" altLang="en-US" b="1" dirty="0"/>
              <a:t>其他连接提交的修改结果</a:t>
            </a:r>
            <a:endParaRPr lang="en-US" altLang="zh-CN" b="1" dirty="0"/>
          </a:p>
          <a:p>
            <a:pPr lvl="1">
              <a:buClr>
                <a:schemeClr val="bg2">
                  <a:lumMod val="10000"/>
                </a:schemeClr>
              </a:buClr>
              <a:buFont typeface="Consolas" panose="020B0609020204030204" pitchFamily="49" charset="0"/>
              <a:buChar char="―"/>
              <a:defRPr/>
            </a:pPr>
            <a:r>
              <a:rPr lang="en-US" altLang="zh-CN" dirty="0"/>
              <a:t>serializable</a:t>
            </a:r>
            <a:r>
              <a:rPr lang="zh-CN" altLang="en-US" dirty="0"/>
              <a:t>：</a:t>
            </a:r>
            <a:r>
              <a:rPr lang="zh-CN" altLang="en-US" b="1" dirty="0"/>
              <a:t>事务内的两次相同查询的查询结果相同，</a:t>
            </a:r>
            <a:r>
              <a:rPr lang="zh-CN" altLang="en-US" dirty="0"/>
              <a:t>对读取到的行都加锁</a:t>
            </a:r>
            <a:endParaRPr lang="en-US" altLang="zh-CN" dirty="0"/>
          </a:p>
          <a:p>
            <a:pPr>
              <a:buClr>
                <a:schemeClr val="bg2">
                  <a:lumMod val="1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zh-CN" altLang="en-US" dirty="0"/>
              <a:t>默认为</a:t>
            </a:r>
            <a:r>
              <a:rPr lang="en-US" altLang="zh-CN" dirty="0"/>
              <a:t>repeatable read</a:t>
            </a:r>
            <a:r>
              <a:rPr lang="zh-CN" altLang="en-US" dirty="0"/>
              <a:t>，会产生幻像读</a:t>
            </a:r>
            <a:r>
              <a:rPr lang="en-US" altLang="zh-CN" dirty="0"/>
              <a:t>(phantom read)</a:t>
            </a:r>
            <a:endParaRPr lang="en-US" altLang="zh-CN" dirty="0"/>
          </a:p>
          <a:p>
            <a:pPr>
              <a:buClr>
                <a:schemeClr val="bg2">
                  <a:lumMod val="1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dirty="0"/>
              <a:t>read committed</a:t>
            </a:r>
            <a:r>
              <a:rPr lang="zh-CN" altLang="en-US" dirty="0"/>
              <a:t>和</a:t>
            </a:r>
            <a:r>
              <a:rPr lang="en-US" altLang="zh-CN" dirty="0"/>
              <a:t>repeatable read</a:t>
            </a:r>
            <a:r>
              <a:rPr lang="zh-CN" altLang="en-US" dirty="0"/>
              <a:t>的读取操作不会使用锁</a:t>
            </a:r>
            <a:endParaRPr lang="en-US" altLang="zh-CN" dirty="0"/>
          </a:p>
          <a:p>
            <a:pPr>
              <a:buClr>
                <a:schemeClr val="bg2">
                  <a:lumMod val="1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dirty="0"/>
              <a:t>serializable</a:t>
            </a:r>
            <a:r>
              <a:rPr lang="zh-CN" altLang="en-US" dirty="0"/>
              <a:t>级别对读取到的行都加锁，不会产生幻像读</a:t>
            </a:r>
            <a:endParaRPr lang="en-US" altLang="zh-CN" dirty="0"/>
          </a:p>
          <a:p>
            <a:pPr marL="457200" lvl="1" indent="0">
              <a:buNone/>
              <a:defRPr/>
            </a:pPr>
            <a:endParaRPr lang="en-US" altLang="zh-CN" sz="1800" dirty="0"/>
          </a:p>
          <a:p>
            <a:pPr lvl="1">
              <a:buClr>
                <a:schemeClr val="folHlink"/>
              </a:buClr>
              <a:buFont typeface="Arial" panose="020B0604020202020204" pitchFamily="34" charset="0"/>
              <a:buChar char="–"/>
              <a:defRPr/>
            </a:pPr>
            <a:endParaRPr lang="en-US" altLang="zh-CN" dirty="0"/>
          </a:p>
          <a:p>
            <a:pPr>
              <a:buClr>
                <a:schemeClr val="folHlink"/>
              </a:buClr>
              <a:buFont typeface="Arial" panose="020B0604020202020204" pitchFamily="34" charset="0"/>
              <a:buChar char="•"/>
              <a:defRPr/>
            </a:pP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设置事务隔离级别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>
                  <a:lumMod val="1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zh-CN" altLang="en-US" sz="3200" dirty="0"/>
              <a:t>使用</a:t>
            </a:r>
            <a:r>
              <a:rPr lang="en-US" altLang="zh-CN" sz="3200" dirty="0"/>
              <a:t>set</a:t>
            </a:r>
            <a:r>
              <a:rPr lang="zh-CN" altLang="en-US" sz="3200" dirty="0"/>
              <a:t>命令</a:t>
            </a:r>
            <a:endParaRPr lang="en-US" altLang="zh-CN" sz="3200" dirty="0"/>
          </a:p>
          <a:p>
            <a:pPr marL="0" indent="0">
              <a:buClr>
                <a:schemeClr val="folHlink"/>
              </a:buClr>
              <a:buNone/>
              <a:defRPr/>
            </a:pPr>
            <a:r>
              <a:rPr lang="en-US" altLang="zh-CN" dirty="0"/>
              <a:t>set global transaction isolation level read committed;</a:t>
            </a:r>
            <a:endParaRPr lang="en-US" altLang="zh-CN" dirty="0"/>
          </a:p>
          <a:p>
            <a:pPr marL="0" indent="0">
              <a:buClr>
                <a:schemeClr val="folHlink"/>
              </a:buClr>
              <a:buNone/>
              <a:defRPr/>
            </a:pPr>
            <a:r>
              <a:rPr lang="en-US" altLang="zh-CN" dirty="0"/>
              <a:t>set session transaction isolation level read committed;</a:t>
            </a:r>
            <a:endParaRPr lang="en-US" altLang="zh-CN" dirty="0"/>
          </a:p>
          <a:p>
            <a:pPr marL="0" indent="0">
              <a:buClr>
                <a:schemeClr val="folHlink"/>
              </a:buClr>
              <a:buNone/>
              <a:defRPr/>
            </a:pPr>
            <a:r>
              <a:rPr lang="en-US" altLang="zh-CN" dirty="0"/>
              <a:t>set global </a:t>
            </a:r>
            <a:r>
              <a:rPr lang="en-US" altLang="zh-CN" dirty="0" err="1"/>
              <a:t>transaction_isolation</a:t>
            </a:r>
            <a:r>
              <a:rPr lang="en-US" altLang="zh-CN" dirty="0"/>
              <a:t>='REPEATABLE-READ'; </a:t>
            </a:r>
            <a:endParaRPr lang="en-US" altLang="zh-CN" dirty="0"/>
          </a:p>
          <a:p>
            <a:pPr marL="0" indent="0">
              <a:buClr>
                <a:schemeClr val="folHlink"/>
              </a:buClr>
              <a:buNone/>
              <a:defRPr/>
            </a:pPr>
            <a:r>
              <a:rPr lang="en-US" altLang="zh-CN" dirty="0"/>
              <a:t>set session </a:t>
            </a:r>
            <a:r>
              <a:rPr lang="en-US" altLang="zh-CN" dirty="0" err="1"/>
              <a:t>transaction_isolation</a:t>
            </a:r>
            <a:r>
              <a:rPr lang="en-US" altLang="zh-CN" dirty="0"/>
              <a:t>='SERIALIZABLE';</a:t>
            </a:r>
            <a:endParaRPr lang="en-US" altLang="zh-CN" dirty="0"/>
          </a:p>
          <a:p>
            <a:pPr marL="0" indent="0">
              <a:buClr>
                <a:schemeClr val="folHlink"/>
              </a:buClr>
              <a:buNone/>
              <a:defRPr/>
            </a:pPr>
            <a:r>
              <a:rPr lang="en-US" altLang="zh-CN" dirty="0"/>
              <a:t>set persist </a:t>
            </a:r>
            <a:r>
              <a:rPr lang="en-US" altLang="zh-CN" dirty="0" err="1"/>
              <a:t>transaction_isolation</a:t>
            </a:r>
            <a:r>
              <a:rPr lang="en-US" altLang="zh-CN" dirty="0"/>
              <a:t> = '</a:t>
            </a:r>
            <a:r>
              <a:rPr lang="en-US" altLang="zh-CN" b="1" dirty="0"/>
              <a:t>read-committed</a:t>
            </a:r>
            <a:r>
              <a:rPr lang="en-US" altLang="zh-CN" dirty="0"/>
              <a:t>';</a:t>
            </a:r>
            <a:endParaRPr lang="en-US" altLang="zh-CN" dirty="0"/>
          </a:p>
          <a:p>
            <a:pPr marL="0" indent="0">
              <a:buClr>
                <a:schemeClr val="folHlink"/>
              </a:buClr>
              <a:buNone/>
              <a:defRPr/>
            </a:pPr>
            <a:r>
              <a:rPr lang="en-US" altLang="zh-CN" b="1" dirty="0"/>
              <a:t>set </a:t>
            </a:r>
            <a:r>
              <a:rPr lang="en-US" altLang="zh-CN" b="1" dirty="0" err="1"/>
              <a:t>transaction_isolation</a:t>
            </a:r>
            <a:r>
              <a:rPr lang="en-US" altLang="zh-CN" b="1" dirty="0"/>
              <a:t> = 'read-uncommitted'; (</a:t>
            </a:r>
            <a:r>
              <a:rPr lang="zh-CN" altLang="en-US" b="1" dirty="0"/>
              <a:t>推荐方式</a:t>
            </a:r>
            <a:r>
              <a:rPr lang="en-US" altLang="zh-CN" b="1" dirty="0"/>
              <a:t>)</a:t>
            </a:r>
            <a:endParaRPr lang="en-US" altLang="zh-CN" b="1" dirty="0"/>
          </a:p>
          <a:p>
            <a:pPr>
              <a:buClr>
                <a:schemeClr val="bg2">
                  <a:lumMod val="1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zh-CN" altLang="en-US" sz="3200" dirty="0"/>
              <a:t>在配置文件</a:t>
            </a:r>
            <a:r>
              <a:rPr lang="en-US" altLang="zh-CN" sz="3200" dirty="0"/>
              <a:t>/</a:t>
            </a:r>
            <a:r>
              <a:rPr lang="en-US" altLang="zh-CN" sz="3200" dirty="0" err="1"/>
              <a:t>etc</a:t>
            </a:r>
            <a:r>
              <a:rPr lang="en-US" altLang="zh-CN" sz="3200" dirty="0"/>
              <a:t>/</a:t>
            </a:r>
            <a:r>
              <a:rPr lang="en-US" altLang="zh-CN" sz="3200" dirty="0" err="1"/>
              <a:t>my.cnf</a:t>
            </a:r>
            <a:r>
              <a:rPr lang="zh-CN" altLang="en-US" sz="3200" dirty="0"/>
              <a:t>中设置</a:t>
            </a:r>
            <a:r>
              <a:rPr lang="en-US" altLang="zh-CN" sz="3200" dirty="0"/>
              <a:t>(</a:t>
            </a:r>
            <a:r>
              <a:rPr lang="zh-CN" altLang="en-US" sz="3200" dirty="0"/>
              <a:t>全局修改</a:t>
            </a:r>
            <a:r>
              <a:rPr lang="en-US" altLang="zh-CN" sz="3200" dirty="0"/>
              <a:t>)</a:t>
            </a:r>
            <a:endParaRPr lang="en-US" altLang="zh-CN" sz="3200" dirty="0"/>
          </a:p>
          <a:p>
            <a:pPr marL="57150" indent="0">
              <a:buNone/>
              <a:defRPr/>
            </a:pPr>
            <a:r>
              <a:rPr lang="en-US" altLang="zh-CN" dirty="0"/>
              <a:t>[</a:t>
            </a:r>
            <a:r>
              <a:rPr lang="en-US" altLang="zh-CN" dirty="0" err="1"/>
              <a:t>mysqld</a:t>
            </a:r>
            <a:r>
              <a:rPr lang="en-US" altLang="zh-CN" dirty="0"/>
              <a:t>]</a:t>
            </a:r>
            <a:endParaRPr lang="en-US" altLang="zh-CN" dirty="0"/>
          </a:p>
          <a:p>
            <a:pPr marL="57150" indent="0">
              <a:buNone/>
              <a:defRPr/>
            </a:pPr>
            <a:r>
              <a:rPr lang="en-US" altLang="zh-CN" dirty="0"/>
              <a:t>transaction-isolation = REPEATABLE-READ</a:t>
            </a:r>
            <a:endParaRPr lang="en-US" altLang="zh-CN" dirty="0"/>
          </a:p>
          <a:p>
            <a:pPr marL="57150" indent="0">
              <a:buNone/>
              <a:defRPr/>
            </a:pPr>
            <a:r>
              <a:rPr lang="en-US" altLang="zh-CN" dirty="0"/>
              <a:t>#</a:t>
            </a:r>
            <a:r>
              <a:rPr lang="zh-CN" altLang="en-US" dirty="0"/>
              <a:t>可选参数：</a:t>
            </a:r>
            <a:r>
              <a:rPr lang="en-US" altLang="zh-CN" dirty="0"/>
              <a:t>READ-UNCOMMITTED, READ-COMMITTED, REPEATABLE-READ, SERIALIZABLE</a:t>
            </a:r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查询隔离级别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err="1">
                <a:ea typeface="楷体" panose="02010609060101010101" pitchFamily="49" charset="-122"/>
              </a:rPr>
              <a:t>mysql</a:t>
            </a:r>
            <a:r>
              <a:rPr lang="en-US" altLang="zh-CN" dirty="0">
                <a:ea typeface="楷体" panose="02010609060101010101" pitchFamily="49" charset="-122"/>
              </a:rPr>
              <a:t>&gt; show global variables like '</a:t>
            </a:r>
            <a:r>
              <a:rPr lang="en-US" altLang="zh-CN" dirty="0" err="1">
                <a:ea typeface="楷体" panose="02010609060101010101" pitchFamily="49" charset="-122"/>
              </a:rPr>
              <a:t>transaction_isolation</a:t>
            </a:r>
            <a:r>
              <a:rPr lang="en-US" altLang="zh-CN" dirty="0">
                <a:ea typeface="楷体" panose="02010609060101010101" pitchFamily="49" charset="-122"/>
              </a:rPr>
              <a:t>';</a:t>
            </a:r>
            <a:endParaRPr lang="en-US" altLang="zh-CN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dirty="0">
                <a:ea typeface="楷体" panose="02010609060101010101" pitchFamily="49" charset="-122"/>
              </a:rPr>
              <a:t>+-----------------------+-----------------+</a:t>
            </a:r>
            <a:endParaRPr lang="en-US" altLang="zh-CN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dirty="0">
                <a:ea typeface="楷体" panose="02010609060101010101" pitchFamily="49" charset="-122"/>
              </a:rPr>
              <a:t>| </a:t>
            </a:r>
            <a:r>
              <a:rPr lang="en-US" altLang="zh-CN" dirty="0" err="1">
                <a:ea typeface="楷体" panose="02010609060101010101" pitchFamily="49" charset="-122"/>
              </a:rPr>
              <a:t>Variable_name</a:t>
            </a:r>
            <a:r>
              <a:rPr lang="en-US" altLang="zh-CN" dirty="0">
                <a:ea typeface="楷体" panose="02010609060101010101" pitchFamily="49" charset="-122"/>
              </a:rPr>
              <a:t>         | Value           |</a:t>
            </a:r>
            <a:endParaRPr lang="en-US" altLang="zh-CN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dirty="0">
                <a:ea typeface="楷体" panose="02010609060101010101" pitchFamily="49" charset="-122"/>
              </a:rPr>
              <a:t>+-----------------------+-----------------+</a:t>
            </a:r>
            <a:endParaRPr lang="en-US" altLang="zh-CN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dirty="0">
                <a:ea typeface="楷体" panose="02010609060101010101" pitchFamily="49" charset="-122"/>
              </a:rPr>
              <a:t>| </a:t>
            </a:r>
            <a:r>
              <a:rPr lang="en-US" altLang="zh-CN" dirty="0" err="1">
                <a:ea typeface="楷体" panose="02010609060101010101" pitchFamily="49" charset="-122"/>
              </a:rPr>
              <a:t>transaction_isolation</a:t>
            </a:r>
            <a:r>
              <a:rPr lang="en-US" altLang="zh-CN" dirty="0">
                <a:ea typeface="楷体" panose="02010609060101010101" pitchFamily="49" charset="-122"/>
              </a:rPr>
              <a:t> | REPEATABLE-READ |</a:t>
            </a:r>
            <a:endParaRPr lang="en-US" altLang="zh-CN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dirty="0">
                <a:ea typeface="楷体" panose="02010609060101010101" pitchFamily="49" charset="-122"/>
              </a:rPr>
              <a:t>+-----------------------+-----------------+</a:t>
            </a:r>
            <a:endParaRPr lang="en-US" altLang="zh-CN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dirty="0" err="1">
                <a:ea typeface="楷体" panose="02010609060101010101" pitchFamily="49" charset="-122"/>
              </a:rPr>
              <a:t>mysql</a:t>
            </a:r>
            <a:r>
              <a:rPr lang="en-US" altLang="zh-CN" dirty="0">
                <a:ea typeface="楷体" panose="02010609060101010101" pitchFamily="49" charset="-122"/>
              </a:rPr>
              <a:t>&gt; show session variables like '</a:t>
            </a:r>
            <a:r>
              <a:rPr lang="en-US" altLang="zh-CN" dirty="0" err="1">
                <a:ea typeface="楷体" panose="02010609060101010101" pitchFamily="49" charset="-122"/>
              </a:rPr>
              <a:t>transaction_isolation</a:t>
            </a:r>
            <a:r>
              <a:rPr lang="en-US" altLang="zh-CN" dirty="0">
                <a:ea typeface="楷体" panose="02010609060101010101" pitchFamily="49" charset="-122"/>
              </a:rPr>
              <a:t>';</a:t>
            </a:r>
            <a:endParaRPr lang="en-US" altLang="zh-CN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dirty="0">
                <a:ea typeface="楷体" panose="02010609060101010101" pitchFamily="49" charset="-122"/>
              </a:rPr>
              <a:t>+-----------------------+-----------------+</a:t>
            </a:r>
            <a:endParaRPr lang="en-US" altLang="zh-CN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dirty="0">
                <a:ea typeface="楷体" panose="02010609060101010101" pitchFamily="49" charset="-122"/>
              </a:rPr>
              <a:t>| </a:t>
            </a:r>
            <a:r>
              <a:rPr lang="en-US" altLang="zh-CN" dirty="0" err="1">
                <a:ea typeface="楷体" panose="02010609060101010101" pitchFamily="49" charset="-122"/>
              </a:rPr>
              <a:t>Variable_name</a:t>
            </a:r>
            <a:r>
              <a:rPr lang="en-US" altLang="zh-CN" dirty="0">
                <a:ea typeface="楷体" panose="02010609060101010101" pitchFamily="49" charset="-122"/>
              </a:rPr>
              <a:t>         | Value           |</a:t>
            </a:r>
            <a:endParaRPr lang="en-US" altLang="zh-CN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dirty="0">
                <a:ea typeface="楷体" panose="02010609060101010101" pitchFamily="49" charset="-122"/>
              </a:rPr>
              <a:t>+-----------------------+-----------------+</a:t>
            </a:r>
            <a:endParaRPr lang="en-US" altLang="zh-CN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dirty="0">
                <a:ea typeface="楷体" panose="02010609060101010101" pitchFamily="49" charset="-122"/>
              </a:rPr>
              <a:t>| </a:t>
            </a:r>
            <a:r>
              <a:rPr lang="en-US" altLang="zh-CN" dirty="0" err="1">
                <a:ea typeface="楷体" panose="02010609060101010101" pitchFamily="49" charset="-122"/>
              </a:rPr>
              <a:t>transaction_isolation</a:t>
            </a:r>
            <a:r>
              <a:rPr lang="en-US" altLang="zh-CN" dirty="0">
                <a:ea typeface="楷体" panose="02010609060101010101" pitchFamily="49" charset="-122"/>
              </a:rPr>
              <a:t> | REPEATABLE-READ |</a:t>
            </a:r>
            <a:endParaRPr lang="en-US" altLang="zh-CN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dirty="0">
                <a:ea typeface="楷体" panose="02010609060101010101" pitchFamily="49" charset="-122"/>
              </a:rPr>
              <a:t>+-----------------------+-----------------+</a:t>
            </a:r>
            <a:endParaRPr lang="en-US" altLang="zh-CN" dirty="0"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并发控制要解决的问题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脏读</a:t>
            </a:r>
            <a:endParaRPr lang="zh-CN" altLang="en-US"/>
          </a:p>
          <a:p>
            <a:r>
              <a:rPr lang="zh-CN" altLang="en-US"/>
              <a:t>不可重复读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脏读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脏读是指一个连接读取了其他尚未提交的事务修改的数据。脏读破坏了事务的原子性，读取到的是事务进行过程中的中间结果，若此结果与事务结束时的结果不同，则此连接读取的是错误数据，如果以此错误数据为依据继续执行另外的任务，则可能造成一连串的错误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脏读示例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/>
              <a:t>一顾客购买了 </a:t>
            </a:r>
            <a:r>
              <a:rPr lang="en-US" altLang="zh-CN" sz="2400"/>
              <a:t>2 </a:t>
            </a:r>
            <a:r>
              <a:rPr lang="zh-CN" altLang="en-US" sz="2400"/>
              <a:t>支钢笔、</a:t>
            </a:r>
            <a:r>
              <a:rPr lang="en-US" altLang="zh-CN" sz="2400"/>
              <a:t>10 </a:t>
            </a:r>
            <a:r>
              <a:rPr lang="zh-CN" altLang="en-US" sz="2400"/>
              <a:t>个笔记本，总价 </a:t>
            </a:r>
            <a:r>
              <a:rPr lang="en-US" altLang="zh-CN" sz="2400"/>
              <a:t>100 </a:t>
            </a:r>
            <a:r>
              <a:rPr lang="zh-CN" altLang="en-US" sz="2400"/>
              <a:t>元，收银员在连接 </a:t>
            </a:r>
            <a:r>
              <a:rPr lang="en-US" altLang="zh-CN" sz="2400"/>
              <a:t>A </a:t>
            </a:r>
            <a:r>
              <a:rPr lang="zh-CN" altLang="en-US" sz="2400"/>
              <a:t>完成收银操作，超市采购员在连接 </a:t>
            </a:r>
            <a:r>
              <a:rPr lang="en-US" altLang="zh-CN" sz="2400"/>
              <a:t>B </a:t>
            </a:r>
            <a:r>
              <a:rPr lang="zh-CN" altLang="en-US" sz="2400"/>
              <a:t>查询商品库存，确定某种商品是否需要进货。假定收银开始前，钢笔库存量为 </a:t>
            </a:r>
            <a:r>
              <a:rPr lang="en-US" altLang="zh-CN" sz="2400"/>
              <a:t>100</a:t>
            </a:r>
            <a:r>
              <a:rPr lang="zh-CN" altLang="en-US" sz="2400"/>
              <a:t>，笔记本库存量为 </a:t>
            </a:r>
            <a:r>
              <a:rPr lang="en-US" altLang="zh-CN" sz="2400"/>
              <a:t>300</a:t>
            </a:r>
            <a:r>
              <a:rPr lang="zh-CN" altLang="en-US" sz="2400"/>
              <a:t>，下面是两个连接在不同时间进行的操作：</a:t>
            </a:r>
            <a:endParaRPr lang="zh-CN" altLang="en-US" sz="2400"/>
          </a:p>
          <a:p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688" y="2996952"/>
            <a:ext cx="5976664" cy="3325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不可重复读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不可重复读是指一个事务中的查询操作因为分为多个步骤，导致其结果既包括了某个事务开始之前的数据，也包括了这个事务开始之后的数据，从而在最后得到了错误的查询结果。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不可重复读示例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各帐号初始值</a:t>
            </a:r>
            <a:endParaRPr lang="zh-CN" altLang="en-US"/>
          </a:p>
          <a:p>
            <a:endParaRPr lang="zh-CN" alt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8" y="2492376"/>
            <a:ext cx="4463702" cy="1921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不可重复读示例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用户 </a:t>
            </a:r>
            <a:r>
              <a:rPr lang="en-US" altLang="zh-CN"/>
              <a:t>A </a:t>
            </a:r>
            <a:r>
              <a:rPr lang="zh-CN" altLang="en-US"/>
              <a:t>查询银行三个账号的余额总和。用户 </a:t>
            </a:r>
            <a:r>
              <a:rPr lang="en-US" altLang="zh-CN"/>
              <a:t>B </a:t>
            </a:r>
            <a:r>
              <a:rPr lang="zh-CN" altLang="en-US"/>
              <a:t>由 </a:t>
            </a:r>
            <a:r>
              <a:rPr lang="en-US" altLang="zh-CN"/>
              <a:t>acc3 </a:t>
            </a:r>
            <a:r>
              <a:rPr lang="zh-CN" altLang="en-US"/>
              <a:t>账号转账 </a:t>
            </a:r>
            <a:r>
              <a:rPr lang="en-US" altLang="zh-CN"/>
              <a:t>100 </a:t>
            </a:r>
            <a:r>
              <a:rPr lang="zh-CN" altLang="en-US"/>
              <a:t>至 </a:t>
            </a:r>
            <a:r>
              <a:rPr lang="en-US" altLang="zh-CN"/>
              <a:t>acc1</a:t>
            </a:r>
            <a:r>
              <a:rPr lang="zh-CN" altLang="en-US"/>
              <a:t>。</a:t>
            </a:r>
            <a:endParaRPr lang="zh-CN" altLang="en-US"/>
          </a:p>
          <a:p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1664288"/>
            <a:ext cx="7820025" cy="420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什么是事务 </a:t>
            </a:r>
            <a:r>
              <a:rPr lang="en-US" altLang="zh-CN" dirty="0"/>
              <a:t>- transaction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若干操作的集合，这些操作要么都完成要么都取消</a:t>
            </a:r>
            <a:endParaRPr lang="zh-CN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并发问题的解决方法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脏读问题：通过多版本数据解决</a:t>
            </a:r>
            <a:r>
              <a:rPr lang="en-US" altLang="zh-CN"/>
              <a:t>(</a:t>
            </a:r>
            <a:r>
              <a:rPr lang="zh-CN" altLang="en-US"/>
              <a:t>隔离级别避免设置为</a:t>
            </a:r>
            <a:r>
              <a:rPr lang="en-US" altLang="zh-CN"/>
              <a:t>read uncommitted)</a:t>
            </a:r>
            <a:r>
              <a:rPr lang="zh-CN" altLang="en-US"/>
              <a:t>。</a:t>
            </a:r>
            <a:endParaRPr lang="en-US" altLang="zh-CN"/>
          </a:p>
          <a:p>
            <a:r>
              <a:rPr lang="zh-CN" altLang="en-US"/>
              <a:t>不可重复读：通过多版本数据解决</a:t>
            </a:r>
            <a:r>
              <a:rPr lang="en-US" altLang="zh-CN"/>
              <a:t>(</a:t>
            </a:r>
            <a:r>
              <a:rPr lang="zh-CN" altLang="en-US"/>
              <a:t>隔离级别设置为</a:t>
            </a:r>
            <a:r>
              <a:rPr lang="en-US" altLang="zh-CN"/>
              <a:t>repeatable read)</a:t>
            </a:r>
            <a:r>
              <a:rPr lang="zh-CN" altLang="en-US"/>
              <a:t>。</a:t>
            </a:r>
            <a:endParaRPr lang="en-US" altLang="zh-CN"/>
          </a:p>
          <a:p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并发控制技术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锁</a:t>
            </a:r>
            <a:endParaRPr lang="en-US" altLang="zh-CN" dirty="0"/>
          </a:p>
          <a:p>
            <a:pPr lvl="1"/>
            <a:r>
              <a:rPr lang="en-US" altLang="zh-CN" dirty="0" err="1"/>
              <a:t>InnoDB</a:t>
            </a:r>
            <a:r>
              <a:rPr lang="zh-CN" altLang="en-US" dirty="0"/>
              <a:t>使用行锁</a:t>
            </a:r>
            <a:endParaRPr lang="en-US" altLang="zh-CN" dirty="0"/>
          </a:p>
          <a:p>
            <a:r>
              <a:rPr lang="zh-CN" altLang="en-US" dirty="0"/>
              <a:t>多版本数据</a:t>
            </a:r>
            <a:endParaRPr lang="en-US" altLang="zh-CN" dirty="0"/>
          </a:p>
          <a:p>
            <a:pPr lvl="1"/>
            <a:r>
              <a:rPr lang="en-US" altLang="zh-CN" dirty="0"/>
              <a:t>read committed</a:t>
            </a:r>
            <a:r>
              <a:rPr lang="zh-CN" altLang="en-US" dirty="0"/>
              <a:t>和</a:t>
            </a:r>
            <a:r>
              <a:rPr lang="en-US" altLang="zh-CN" dirty="0"/>
              <a:t>repeatable read</a:t>
            </a:r>
            <a:r>
              <a:rPr lang="zh-CN" altLang="en-US" dirty="0"/>
              <a:t>使用</a:t>
            </a:r>
            <a:endParaRPr lang="en-US" altLang="zh-CN" dirty="0"/>
          </a:p>
          <a:p>
            <a:pPr lvl="1"/>
            <a:r>
              <a:rPr lang="en-US" altLang="zh-CN" dirty="0"/>
              <a:t>read uncommitted</a:t>
            </a:r>
            <a:r>
              <a:rPr lang="zh-CN" altLang="en-US" dirty="0"/>
              <a:t>和</a:t>
            </a:r>
            <a:r>
              <a:rPr lang="en-US" altLang="zh-CN" dirty="0"/>
              <a:t>serializable</a:t>
            </a:r>
            <a:r>
              <a:rPr lang="zh-CN" altLang="en-US" dirty="0"/>
              <a:t>不使用，</a:t>
            </a:r>
            <a:r>
              <a:rPr lang="en-US" altLang="zh-CN" dirty="0"/>
              <a:t>serializable</a:t>
            </a:r>
            <a:r>
              <a:rPr lang="zh-CN" altLang="en-US" dirty="0"/>
              <a:t>级别下，对读到的行加锁</a:t>
            </a:r>
            <a:endParaRPr lang="en-US" altLang="zh-CN" dirty="0"/>
          </a:p>
          <a:p>
            <a:pPr lvl="1"/>
            <a:r>
              <a:rPr lang="en-US" altLang="zh-CN" dirty="0"/>
              <a:t>read uncommitted</a:t>
            </a:r>
            <a:r>
              <a:rPr lang="zh-CN" altLang="en-US" dirty="0"/>
              <a:t>级别下，直接读取新版本数据</a:t>
            </a:r>
            <a:endParaRPr lang="en-US" altLang="zh-CN" dirty="0"/>
          </a:p>
          <a:p>
            <a:pPr lvl="1"/>
            <a:r>
              <a:rPr lang="en-US" altLang="zh-CN" dirty="0"/>
              <a:t>serializable</a:t>
            </a:r>
            <a:r>
              <a:rPr lang="zh-CN" altLang="en-US" dirty="0"/>
              <a:t>级别下，对所有读到的行加锁</a:t>
            </a: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多版本数据的测试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锁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锁是用来控制访问共享资源的一种机制</a:t>
            </a:r>
            <a:endParaRPr lang="en-US" altLang="zh-CN" dirty="0"/>
          </a:p>
          <a:p>
            <a:r>
              <a:rPr lang="zh-CN" altLang="en-US" dirty="0"/>
              <a:t>目的是把并发操作串行化</a:t>
            </a:r>
            <a:endParaRPr lang="en-US" altLang="zh-C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锁的两种基本模式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/>
              <a:t>shared</a:t>
            </a:r>
            <a:endParaRPr lang="en-US" altLang="zh-CN"/>
          </a:p>
          <a:p>
            <a:pPr lvl="1"/>
            <a:r>
              <a:rPr lang="en-US" altLang="zh-CN"/>
              <a:t>exclusive</a:t>
            </a:r>
            <a:endParaRPr lang="en-US" altLang="zh-CN"/>
          </a:p>
          <a:p>
            <a:endParaRPr lang="zh-CN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锁模式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表锁</a:t>
            </a:r>
            <a:endParaRPr lang="en-US" altLang="zh-CN" dirty="0"/>
          </a:p>
          <a:p>
            <a:pPr lvl="1"/>
            <a:r>
              <a:rPr lang="zh-CN" altLang="en-US" dirty="0"/>
              <a:t>执行</a:t>
            </a:r>
            <a:r>
              <a:rPr lang="en-US" altLang="zh-CN" dirty="0"/>
              <a:t>lock tables t write/read; unlock tables;</a:t>
            </a:r>
            <a:endParaRPr lang="en-US" altLang="zh-CN" dirty="0"/>
          </a:p>
          <a:p>
            <a:r>
              <a:rPr lang="en-US" altLang="zh-CN" b="1" dirty="0"/>
              <a:t>record lock</a:t>
            </a:r>
            <a:r>
              <a:rPr lang="zh-CN" altLang="en-US" b="1" dirty="0"/>
              <a:t>，</a:t>
            </a:r>
            <a:r>
              <a:rPr lang="en-US" altLang="zh-CN" sz="2400" dirty="0"/>
              <a:t>X,REC_NOT_GAP </a:t>
            </a:r>
            <a:endParaRPr lang="en-US" altLang="zh-CN" b="1" dirty="0"/>
          </a:p>
          <a:p>
            <a:pPr lvl="1"/>
            <a:r>
              <a:rPr lang="zh-CN" altLang="en-US" dirty="0"/>
              <a:t>在索引记录加的锁</a:t>
            </a:r>
            <a:endParaRPr lang="en-US" altLang="zh-CN" dirty="0"/>
          </a:p>
          <a:p>
            <a:r>
              <a:rPr lang="en-US" altLang="zh-CN" dirty="0"/>
              <a:t>gap lock, </a:t>
            </a:r>
            <a:r>
              <a:rPr lang="en-US" altLang="zh-CN" sz="2400" dirty="0"/>
              <a:t>X,GAP </a:t>
            </a:r>
            <a:endParaRPr lang="en-US" altLang="zh-CN" dirty="0"/>
          </a:p>
          <a:p>
            <a:pPr lvl="1"/>
            <a:r>
              <a:rPr lang="zh-CN" altLang="en-US" dirty="0"/>
              <a:t>只存在于</a:t>
            </a:r>
            <a:r>
              <a:rPr lang="en-US" altLang="zh-CN" dirty="0"/>
              <a:t>repeatable read</a:t>
            </a:r>
            <a:r>
              <a:rPr lang="zh-CN" altLang="en-US" dirty="0"/>
              <a:t>隔离级别下的辅助索引中，锁定一个范围</a:t>
            </a:r>
            <a:endParaRPr lang="en-US" altLang="zh-CN" dirty="0"/>
          </a:p>
          <a:p>
            <a:pPr lvl="1"/>
            <a:r>
              <a:rPr lang="zh-CN" altLang="en-US" dirty="0"/>
              <a:t>对相邻两个索引记录之间的</a:t>
            </a:r>
            <a:r>
              <a:rPr lang="en-US" altLang="zh-CN" dirty="0"/>
              <a:t>gap</a:t>
            </a:r>
            <a:r>
              <a:rPr lang="zh-CN" altLang="en-US" dirty="0"/>
              <a:t>加的锁</a:t>
            </a:r>
            <a:endParaRPr lang="en-US" altLang="zh-CN" dirty="0"/>
          </a:p>
          <a:p>
            <a:pPr lvl="1"/>
            <a:r>
              <a:rPr lang="en-US" altLang="zh-CN" dirty="0"/>
              <a:t>gap</a:t>
            </a:r>
            <a:r>
              <a:rPr lang="zh-CN" altLang="en-US" dirty="0"/>
              <a:t>锁是共享的，只阻止其他事务向</a:t>
            </a:r>
            <a:r>
              <a:rPr lang="en-US" altLang="zh-CN" dirty="0"/>
              <a:t>gap</a:t>
            </a:r>
            <a:r>
              <a:rPr lang="zh-CN" altLang="en-US" dirty="0"/>
              <a:t>内添加记录，不阻止其他事务对其附加</a:t>
            </a:r>
            <a:r>
              <a:rPr lang="en-US" altLang="zh-CN" dirty="0"/>
              <a:t>gap</a:t>
            </a:r>
            <a:r>
              <a:rPr lang="zh-CN" altLang="en-US" dirty="0"/>
              <a:t>锁</a:t>
            </a:r>
            <a:endParaRPr lang="en-US" altLang="zh-CN" dirty="0"/>
          </a:p>
          <a:p>
            <a:pPr lvl="1"/>
            <a:r>
              <a:rPr lang="en-US" altLang="zh-CN" dirty="0"/>
              <a:t>gap X-lock </a:t>
            </a:r>
            <a:r>
              <a:rPr lang="zh-CN" altLang="en-US" dirty="0"/>
              <a:t>和 </a:t>
            </a:r>
            <a:r>
              <a:rPr lang="en-US" altLang="zh-CN" dirty="0"/>
              <a:t>gap S-lock </a:t>
            </a:r>
            <a:r>
              <a:rPr lang="zh-CN" altLang="en-US" dirty="0"/>
              <a:t>的效果相同</a:t>
            </a:r>
            <a:endParaRPr lang="en-US" altLang="zh-CN" dirty="0"/>
          </a:p>
          <a:p>
            <a:r>
              <a:rPr lang="en-US" altLang="zh-CN" dirty="0"/>
              <a:t>next-key lock, X</a:t>
            </a:r>
            <a:endParaRPr lang="en-US" altLang="zh-CN" dirty="0"/>
          </a:p>
          <a:p>
            <a:pPr lvl="1"/>
            <a:r>
              <a:rPr lang="en-US" altLang="zh-CN" dirty="0"/>
              <a:t>gap lock + record lock </a:t>
            </a:r>
            <a:endParaRPr lang="en-US" altLang="zh-CN" dirty="0"/>
          </a:p>
          <a:p>
            <a:pPr lvl="1"/>
            <a:r>
              <a:rPr lang="zh-CN" altLang="en-US" dirty="0"/>
              <a:t>只在</a:t>
            </a:r>
            <a:r>
              <a:rPr lang="en-US" altLang="zh-CN" dirty="0"/>
              <a:t>repeatable read</a:t>
            </a:r>
            <a:r>
              <a:rPr lang="zh-CN" altLang="en-US" dirty="0"/>
              <a:t>隔离级别使用，以防止</a:t>
            </a:r>
            <a:r>
              <a:rPr lang="en-US" altLang="zh-CN" dirty="0"/>
              <a:t>phantom record	</a:t>
            </a:r>
            <a:endParaRPr lang="en-US" altLang="zh-CN" dirty="0"/>
          </a:p>
          <a:p>
            <a:r>
              <a:rPr lang="en-US" altLang="zh-CN" dirty="0"/>
              <a:t>insert intention lock</a:t>
            </a:r>
            <a:endParaRPr lang="en-US" altLang="zh-CN" dirty="0"/>
          </a:p>
          <a:p>
            <a:pPr lvl="1"/>
            <a:r>
              <a:rPr lang="zh-CN" altLang="en-US" dirty="0"/>
              <a:t>执行</a:t>
            </a:r>
            <a:r>
              <a:rPr lang="en-US" altLang="zh-CN" dirty="0"/>
              <a:t>insert</a:t>
            </a:r>
            <a:r>
              <a:rPr lang="zh-CN" altLang="en-US" dirty="0"/>
              <a:t>操作之前附加的</a:t>
            </a:r>
            <a:r>
              <a:rPr lang="en-US" altLang="zh-CN" dirty="0"/>
              <a:t>gap</a:t>
            </a:r>
            <a:r>
              <a:rPr lang="zh-CN" altLang="en-US" dirty="0"/>
              <a:t>锁</a:t>
            </a:r>
            <a:endParaRPr lang="zh-CN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查询操作产生的锁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普通查询操作不会加锁，通过</a:t>
            </a:r>
            <a:r>
              <a:rPr lang="en-US" altLang="zh-CN"/>
              <a:t>MVCC</a:t>
            </a:r>
            <a:r>
              <a:rPr lang="zh-CN" altLang="en-US"/>
              <a:t>技术实现并发控制</a:t>
            </a:r>
            <a:endParaRPr lang="en-US" altLang="zh-CN"/>
          </a:p>
          <a:p>
            <a:r>
              <a:rPr lang="zh-CN" altLang="en-US"/>
              <a:t>下面两种命令实现对查询操作手工加锁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select * from dept where deptno = 10 for update / share;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select * from dept where deptno = 10 lock in share mode;  </a:t>
            </a:r>
            <a:endParaRPr lang="en-US" altLang="zh-CN"/>
          </a:p>
          <a:p>
            <a:pPr marL="457200" lvl="1" indent="0">
              <a:buNone/>
            </a:pP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说明：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lock in share mode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与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for share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相同，目的是兼容旧版本。</a:t>
            </a:r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锁模式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/>
              <a:t>元数据锁</a:t>
            </a:r>
            <a:endParaRPr lang="en-US" altLang="zh-CN" b="1" dirty="0"/>
          </a:p>
          <a:p>
            <a:pPr lvl="1"/>
            <a:r>
              <a:rPr lang="zh-CN" altLang="en-US" dirty="0"/>
              <a:t>由</a:t>
            </a:r>
            <a:r>
              <a:rPr lang="en-US" altLang="zh-CN" dirty="0"/>
              <a:t>create, alter, drop</a:t>
            </a:r>
            <a:r>
              <a:rPr lang="zh-CN" altLang="en-US" dirty="0"/>
              <a:t>操作产生</a:t>
            </a:r>
            <a:endParaRPr lang="en-US" altLang="zh-CN" dirty="0"/>
          </a:p>
          <a:p>
            <a:pPr lvl="1"/>
            <a:r>
              <a:rPr lang="en-US" altLang="zh-CN" dirty="0"/>
              <a:t>MySQL 5.5</a:t>
            </a:r>
            <a:r>
              <a:rPr lang="zh-CN" altLang="en-US" dirty="0"/>
              <a:t>引入</a:t>
            </a: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performance_schema.data_locks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ENGINE_LOCK_ID</a:t>
            </a:r>
            <a:endParaRPr lang="en-US" altLang="zh-CN" dirty="0"/>
          </a:p>
          <a:p>
            <a:pPr lvl="1"/>
            <a:r>
              <a:rPr lang="zh-CN" altLang="en-US" sz="1800" dirty="0"/>
              <a:t>表锁的第二个数字表示</a:t>
            </a:r>
            <a:r>
              <a:rPr lang="en-US" altLang="zh-CN" sz="1800" dirty="0" err="1"/>
              <a:t>table_id</a:t>
            </a:r>
            <a:endParaRPr lang="en-US" altLang="zh-CN" sz="1800" dirty="0"/>
          </a:p>
          <a:p>
            <a:pPr lvl="1"/>
            <a:r>
              <a:rPr lang="zh-CN" altLang="en-US" sz="1800" dirty="0"/>
              <a:t>行锁的中间</a:t>
            </a:r>
            <a:r>
              <a:rPr lang="en-US" altLang="zh-CN" sz="1800" dirty="0"/>
              <a:t>3</a:t>
            </a:r>
            <a:r>
              <a:rPr lang="zh-CN" altLang="en-US" sz="1800" dirty="0"/>
              <a:t>个数字：表空间编号</a:t>
            </a:r>
            <a:r>
              <a:rPr lang="en-US" altLang="zh-CN" sz="1800" dirty="0"/>
              <a:t>(</a:t>
            </a:r>
            <a:r>
              <a:rPr lang="en-US" altLang="zh-CN" sz="1800" dirty="0" err="1"/>
              <a:t>space_id</a:t>
            </a:r>
            <a:r>
              <a:rPr lang="en-US" altLang="zh-CN" sz="1800" dirty="0"/>
              <a:t>)</a:t>
            </a:r>
            <a:r>
              <a:rPr lang="zh-CN" altLang="en-US" sz="1800" dirty="0"/>
              <a:t>，页号，行号</a:t>
            </a:r>
            <a:endParaRPr lang="en-US" altLang="zh-CN" sz="1800" dirty="0"/>
          </a:p>
          <a:p>
            <a:pPr lvl="1"/>
            <a:r>
              <a:rPr lang="zh-CN" altLang="en-US" sz="1800" dirty="0"/>
              <a:t>最后一个数字即</a:t>
            </a:r>
            <a:r>
              <a:rPr lang="en-US" altLang="zh-CN" sz="1800" dirty="0"/>
              <a:t>OBJECT_INSTANCE_BEGIN</a:t>
            </a:r>
            <a:r>
              <a:rPr lang="zh-CN" altLang="en-US" sz="1800" dirty="0"/>
              <a:t>的值，即锁在内存的地址</a:t>
            </a:r>
            <a:endParaRPr lang="en-US" altLang="zh-CN" sz="1800" dirty="0"/>
          </a:p>
          <a:p>
            <a:r>
              <a:rPr lang="en-US" altLang="zh-CN" dirty="0"/>
              <a:t>ENGINE_TRANSACTION_ID</a:t>
            </a:r>
            <a:endParaRPr lang="en-US" altLang="zh-CN" dirty="0"/>
          </a:p>
          <a:p>
            <a:pPr lvl="1"/>
            <a:r>
              <a:rPr lang="zh-CN" altLang="en-US" sz="1800" dirty="0"/>
              <a:t>要求锁的事务</a:t>
            </a:r>
            <a:r>
              <a:rPr lang="en-US" altLang="zh-CN" sz="1800" dirty="0"/>
              <a:t>id</a:t>
            </a:r>
            <a:r>
              <a:rPr lang="zh-CN" altLang="en-US" sz="1800" dirty="0"/>
              <a:t>，由</a:t>
            </a:r>
            <a:r>
              <a:rPr lang="en-US" altLang="zh-CN" sz="1800" dirty="0" err="1"/>
              <a:t>information_schema.innodb_trx</a:t>
            </a:r>
            <a:r>
              <a:rPr lang="zh-CN" altLang="en-US" sz="1800" dirty="0"/>
              <a:t>可得到此事务的更多信息，如锁住的行数，锁占用的内存，隔离级别</a:t>
            </a:r>
            <a:endParaRPr lang="en-US" altLang="zh-CN" sz="1800" dirty="0"/>
          </a:p>
          <a:p>
            <a:r>
              <a:rPr lang="en-US" altLang="zh-CN" dirty="0" err="1"/>
              <a:t>thread_id</a:t>
            </a:r>
            <a:endParaRPr lang="en-US" altLang="zh-CN" dirty="0"/>
          </a:p>
          <a:p>
            <a:pPr lvl="1"/>
            <a:r>
              <a:rPr lang="zh-CN" altLang="en-US" sz="1800" dirty="0"/>
              <a:t>根据此</a:t>
            </a:r>
            <a:r>
              <a:rPr lang="en-US" altLang="zh-CN" sz="1800" dirty="0" err="1"/>
              <a:t>thread_id</a:t>
            </a:r>
            <a:r>
              <a:rPr lang="zh-CN" altLang="en-US" sz="1800" dirty="0"/>
              <a:t>查询</a:t>
            </a:r>
            <a:r>
              <a:rPr lang="en-US" altLang="zh-CN" sz="1800" dirty="0" err="1"/>
              <a:t>performance_schema.threads</a:t>
            </a:r>
            <a:r>
              <a:rPr lang="zh-CN" altLang="en-US" sz="1800" dirty="0"/>
              <a:t>，可以得到连接的更多信息，列</a:t>
            </a:r>
            <a:r>
              <a:rPr lang="en-US" altLang="zh-CN" sz="1800" dirty="0"/>
              <a:t>PROCESSLIST_INFO</a:t>
            </a:r>
            <a:r>
              <a:rPr lang="zh-CN" altLang="en-US" sz="1800" dirty="0"/>
              <a:t>是此连接正在执行的</a:t>
            </a:r>
            <a:r>
              <a:rPr lang="en-US" altLang="zh-CN" sz="1800" dirty="0"/>
              <a:t>SQL</a:t>
            </a:r>
            <a:endParaRPr lang="en-US" altLang="zh-CN" sz="1800" dirty="0"/>
          </a:p>
          <a:p>
            <a:r>
              <a:rPr lang="en-US" altLang="zh-CN" dirty="0"/>
              <a:t>OBJECT_INSTANCE_BEGIN</a:t>
            </a:r>
            <a:endParaRPr lang="en-US" altLang="zh-CN" dirty="0"/>
          </a:p>
          <a:p>
            <a:pPr lvl="1"/>
            <a:r>
              <a:rPr lang="zh-CN" altLang="en-US" sz="1800" dirty="0"/>
              <a:t>锁在内存中的地址</a:t>
            </a:r>
            <a:endParaRPr lang="en-US" altLang="zh-CN" sz="1800" dirty="0"/>
          </a:p>
          <a:p>
            <a:r>
              <a:rPr lang="en-US" altLang="zh-CN" dirty="0"/>
              <a:t>LOCK_DATA</a:t>
            </a:r>
            <a:endParaRPr lang="en-US" altLang="zh-CN" dirty="0"/>
          </a:p>
          <a:p>
            <a:pPr lvl="1"/>
            <a:r>
              <a:rPr lang="zh-CN" altLang="en-US" sz="1800" dirty="0"/>
              <a:t>锁住的主键索引值</a:t>
            </a:r>
            <a:endParaRPr lang="en-US" altLang="zh-CN" sz="1800" dirty="0"/>
          </a:p>
          <a:p>
            <a:pPr lvl="1"/>
            <a:r>
              <a:rPr lang="zh-CN" altLang="en-US" sz="1800" dirty="0"/>
              <a:t>锁住的普通索引值，附加主键索引值</a:t>
            </a:r>
            <a:endParaRPr lang="en-US" altLang="zh-CN" sz="1800" dirty="0"/>
          </a:p>
          <a:p>
            <a:pPr lvl="1"/>
            <a:r>
              <a:rPr lang="zh-CN" altLang="en-US" sz="1800" dirty="0"/>
              <a:t>对于</a:t>
            </a:r>
            <a:r>
              <a:rPr lang="en-US" altLang="zh-CN" sz="1800" dirty="0"/>
              <a:t>record</a:t>
            </a:r>
            <a:r>
              <a:rPr lang="zh-CN" altLang="en-US" sz="1800" dirty="0"/>
              <a:t>锁，若无主键索引，无唯一索引，则为</a:t>
            </a:r>
            <a:r>
              <a:rPr lang="en-US" altLang="zh-CN" sz="1800" dirty="0" err="1"/>
              <a:t>rowid</a:t>
            </a:r>
            <a:endParaRPr lang="en-US" altLang="zh-CN" sz="1800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观察死锁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/>
              <a:t>mysql&gt; show variables like 'innodb_deadlock_detect';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mysql&gt; show variables like 'innodb_lock_wait_timeout';</a:t>
            </a:r>
            <a:endParaRPr lang="en-US" altLang="zh-CN" sz="2000"/>
          </a:p>
          <a:p>
            <a:pPr marL="0" indent="0">
              <a:buNone/>
            </a:pPr>
            <a:r>
              <a:rPr lang="zh-CN" altLang="en-US" sz="2000"/>
              <a:t>设置</a:t>
            </a:r>
            <a:r>
              <a:rPr lang="en-US" altLang="zh-CN" sz="2000"/>
              <a:t>innodb_deadlock_detect</a:t>
            </a:r>
            <a:r>
              <a:rPr lang="zh-CN" altLang="en-US" sz="2000"/>
              <a:t>开启死锁探测，会降低性能。</a:t>
            </a:r>
            <a:endParaRPr lang="en-US" altLang="zh-CN" sz="2000"/>
          </a:p>
          <a:p>
            <a:pPr marL="0" indent="0">
              <a:buNone/>
            </a:pPr>
            <a:r>
              <a:rPr lang="zh-CN" altLang="en-US" sz="2000"/>
              <a:t>依赖</a:t>
            </a:r>
            <a:r>
              <a:rPr lang="en-US" altLang="zh-CN" sz="2000"/>
              <a:t>innodb_lock_wait_timeout</a:t>
            </a:r>
            <a:r>
              <a:rPr lang="zh-CN" altLang="en-US" sz="2000"/>
              <a:t>探测死锁会更有效率</a:t>
            </a:r>
            <a:endParaRPr lang="zh-CN" altLang="en-US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事务举例</a:t>
            </a:r>
            <a:r>
              <a:rPr lang="en-US" altLang="zh-CN"/>
              <a:t>-</a:t>
            </a:r>
            <a:r>
              <a:rPr lang="zh-CN" altLang="en-US"/>
              <a:t>超市付款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在超市买了一盒牙膏</a:t>
            </a:r>
            <a:r>
              <a:rPr lang="en-US" altLang="zh-CN" dirty="0"/>
              <a:t>(5</a:t>
            </a:r>
            <a:r>
              <a:rPr lang="zh-CN" altLang="en-US" dirty="0"/>
              <a:t>元</a:t>
            </a:r>
            <a:r>
              <a:rPr lang="en-US" altLang="zh-CN" dirty="0"/>
              <a:t>)</a:t>
            </a:r>
            <a:r>
              <a:rPr lang="zh-CN" altLang="en-US" dirty="0"/>
              <a:t>，一袋洗衣粉</a:t>
            </a:r>
            <a:r>
              <a:rPr lang="en-US" altLang="zh-CN" dirty="0"/>
              <a:t>(10</a:t>
            </a:r>
            <a:r>
              <a:rPr lang="zh-CN" altLang="en-US" dirty="0"/>
              <a:t>元</a:t>
            </a:r>
            <a:r>
              <a:rPr lang="en-US" altLang="zh-CN" dirty="0"/>
              <a:t>)</a:t>
            </a:r>
            <a:r>
              <a:rPr lang="zh-CN" altLang="en-US" dirty="0"/>
              <a:t>，最后付款，超市收银系统需要依次执行下面操作</a:t>
            </a:r>
            <a:endParaRPr lang="en-US" altLang="zh-CN" dirty="0"/>
          </a:p>
          <a:p>
            <a:pPr lvl="1"/>
            <a:r>
              <a:rPr lang="zh-CN" altLang="en-US" dirty="0"/>
              <a:t>牙膏库存量</a:t>
            </a:r>
            <a:r>
              <a:rPr lang="en-US" altLang="zh-CN" dirty="0"/>
              <a:t>-1</a:t>
            </a:r>
            <a:endParaRPr lang="en-US" altLang="zh-CN" dirty="0"/>
          </a:p>
          <a:p>
            <a:pPr lvl="1"/>
            <a:r>
              <a:rPr lang="zh-CN" altLang="en-US" dirty="0"/>
              <a:t>洗衣粉库存量</a:t>
            </a:r>
            <a:r>
              <a:rPr lang="en-US" altLang="zh-CN" dirty="0"/>
              <a:t>-1</a:t>
            </a:r>
            <a:endParaRPr lang="en-US" altLang="zh-CN" dirty="0"/>
          </a:p>
          <a:p>
            <a:pPr lvl="1"/>
            <a:r>
              <a:rPr lang="zh-CN" altLang="en-US" dirty="0"/>
              <a:t>你的银行卡余额</a:t>
            </a:r>
            <a:r>
              <a:rPr lang="en-US" altLang="zh-CN" dirty="0"/>
              <a:t>-15</a:t>
            </a:r>
            <a:endParaRPr lang="en-US" altLang="zh-CN" dirty="0"/>
          </a:p>
          <a:p>
            <a:pPr lvl="1"/>
            <a:r>
              <a:rPr lang="zh-CN" altLang="en-US" dirty="0"/>
              <a:t>超市账户余额</a:t>
            </a:r>
            <a:r>
              <a:rPr lang="en-US" altLang="zh-CN" dirty="0"/>
              <a:t>+15</a:t>
            </a:r>
            <a:endParaRPr lang="en-US" altLang="zh-CN" dirty="0"/>
          </a:p>
          <a:p>
            <a:r>
              <a:rPr lang="zh-CN" altLang="en-US" dirty="0"/>
              <a:t>以上四个操作要么都完成，要么都取消</a:t>
            </a: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repeatable read – </a:t>
            </a:r>
            <a:r>
              <a:rPr lang="zh-CN" altLang="en-US" dirty="0"/>
              <a:t>主键索引，只锁住索引行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200" dirty="0" err="1"/>
              <a:t>mysql</a:t>
            </a:r>
            <a:r>
              <a:rPr lang="en-US" altLang="zh-CN" sz="1200" dirty="0"/>
              <a:t>&gt; begin;</a:t>
            </a: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/>
              <a:t>Query OK, 0 rows affected (0.00 sec)</a:t>
            </a: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 err="1"/>
              <a:t>mysql</a:t>
            </a:r>
            <a:r>
              <a:rPr lang="en-US" altLang="zh-CN" sz="1200" dirty="0"/>
              <a:t>&gt; show index from emp;</a:t>
            </a: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/>
              <a:t>+-------+------------+-----------+--------------+-------------+</a:t>
            </a: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/>
              <a:t>| Table | </a:t>
            </a:r>
            <a:r>
              <a:rPr lang="en-US" altLang="zh-CN" sz="1200" dirty="0" err="1"/>
              <a:t>Non_unique</a:t>
            </a:r>
            <a:r>
              <a:rPr lang="en-US" altLang="zh-CN" sz="1200" dirty="0"/>
              <a:t> | </a:t>
            </a:r>
            <a:r>
              <a:rPr lang="en-US" altLang="zh-CN" sz="1200" dirty="0" err="1"/>
              <a:t>Key_name</a:t>
            </a:r>
            <a:r>
              <a:rPr lang="en-US" altLang="zh-CN" sz="1200" dirty="0"/>
              <a:t>  | </a:t>
            </a:r>
            <a:r>
              <a:rPr lang="en-US" altLang="zh-CN" sz="1200" dirty="0" err="1"/>
              <a:t>Seq_in_index</a:t>
            </a:r>
            <a:r>
              <a:rPr lang="en-US" altLang="zh-CN" sz="1200" dirty="0"/>
              <a:t> | </a:t>
            </a:r>
            <a:r>
              <a:rPr lang="en-US" altLang="zh-CN" sz="1200" dirty="0" err="1"/>
              <a:t>Column_name</a:t>
            </a:r>
            <a:r>
              <a:rPr lang="en-US" altLang="zh-CN" sz="1200" dirty="0"/>
              <a:t> |</a:t>
            </a: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/>
              <a:t>+-------+------------+-----------+--------------+-------------+</a:t>
            </a: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/>
              <a:t>| emp   |          0 | PRIMARY   |            1 | </a:t>
            </a:r>
            <a:r>
              <a:rPr lang="en-US" altLang="zh-CN" sz="1200" dirty="0" err="1"/>
              <a:t>empno</a:t>
            </a:r>
            <a:r>
              <a:rPr lang="en-US" altLang="zh-CN" sz="1200" dirty="0"/>
              <a:t>       |</a:t>
            </a: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/>
              <a:t>| emp   |          1 | </a:t>
            </a:r>
            <a:r>
              <a:rPr lang="en-US" altLang="zh-CN" sz="1200" dirty="0" err="1"/>
              <a:t>fk_deptno</a:t>
            </a:r>
            <a:r>
              <a:rPr lang="en-US" altLang="zh-CN" sz="1200" dirty="0"/>
              <a:t> |            1 | </a:t>
            </a:r>
            <a:r>
              <a:rPr lang="en-US" altLang="zh-CN" sz="1200" dirty="0" err="1"/>
              <a:t>deptno</a:t>
            </a:r>
            <a:r>
              <a:rPr lang="en-US" altLang="zh-CN" sz="1200" dirty="0"/>
              <a:t>      |</a:t>
            </a: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/>
              <a:t>+-------+------------+-----------+--------------+-------------+</a:t>
            </a: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 err="1"/>
              <a:t>mysql</a:t>
            </a:r>
            <a:r>
              <a:rPr lang="en-US" altLang="zh-CN" sz="1200" dirty="0"/>
              <a:t>&gt; update emp set </a:t>
            </a:r>
            <a:r>
              <a:rPr lang="en-US" altLang="zh-CN" sz="1200" dirty="0" err="1"/>
              <a:t>sal</a:t>
            </a:r>
            <a:r>
              <a:rPr lang="en-US" altLang="zh-CN" sz="1200" dirty="0"/>
              <a:t> = 900 where </a:t>
            </a:r>
            <a:r>
              <a:rPr lang="en-US" altLang="zh-CN" sz="1200" dirty="0" err="1"/>
              <a:t>empno</a:t>
            </a:r>
            <a:r>
              <a:rPr lang="en-US" altLang="zh-CN" sz="1200" dirty="0"/>
              <a:t> = 7369;</a:t>
            </a: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/>
              <a:t>Query OK, 1 row affected (0.00 sec)</a:t>
            </a: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/>
              <a:t>Rows matched: 1  Changed: 1  Warnings: 0</a:t>
            </a: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 err="1"/>
              <a:t>mysql</a:t>
            </a:r>
            <a:r>
              <a:rPr lang="en-US" altLang="zh-CN" sz="1200" dirty="0"/>
              <a:t>&gt; select </a:t>
            </a:r>
            <a:r>
              <a:rPr lang="en-US" altLang="zh-CN" sz="1200" dirty="0" err="1"/>
              <a:t>t.processlist_id</a:t>
            </a:r>
            <a:r>
              <a:rPr lang="en-US" altLang="zh-CN" sz="1200" dirty="0"/>
              <a:t>, </a:t>
            </a:r>
            <a:r>
              <a:rPr lang="en-US" altLang="zh-CN" sz="1200" dirty="0" err="1"/>
              <a:t>d.object_name</a:t>
            </a:r>
            <a:r>
              <a:rPr lang="en-US" altLang="zh-CN" sz="1200" dirty="0"/>
              <a:t>, </a:t>
            </a:r>
            <a:r>
              <a:rPr lang="en-US" altLang="zh-CN" sz="1200" dirty="0" err="1"/>
              <a:t>d.index_name</a:t>
            </a:r>
            <a:r>
              <a:rPr lang="en-US" altLang="zh-CN" sz="1200" dirty="0"/>
              <a:t>, </a:t>
            </a:r>
            <a:r>
              <a:rPr lang="en-US" altLang="zh-CN" sz="1200" dirty="0" err="1"/>
              <a:t>d.lock_type</a:t>
            </a:r>
            <a:r>
              <a:rPr lang="en-US" altLang="zh-CN" sz="1200" dirty="0"/>
              <a:t>, </a:t>
            </a:r>
            <a:r>
              <a:rPr lang="en-US" altLang="zh-CN" sz="1200" dirty="0" err="1"/>
              <a:t>d.lock_mode</a:t>
            </a:r>
            <a:r>
              <a:rPr lang="en-US" altLang="zh-CN" sz="1200" dirty="0"/>
              <a:t>, </a:t>
            </a:r>
            <a:r>
              <a:rPr lang="en-US" altLang="zh-CN" sz="1200" dirty="0" err="1"/>
              <a:t>d.lock_data</a:t>
            </a:r>
            <a:r>
              <a:rPr lang="en-US" altLang="zh-CN" sz="1200" dirty="0"/>
              <a:t>, </a:t>
            </a:r>
            <a:r>
              <a:rPr lang="en-US" altLang="zh-CN" sz="1200" dirty="0" err="1"/>
              <a:t>d.lock_status</a:t>
            </a:r>
            <a:r>
              <a:rPr lang="en-US" altLang="zh-CN" sz="1200" dirty="0"/>
              <a:t>  </a:t>
            </a: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/>
              <a:t>     &gt; from </a:t>
            </a:r>
            <a:r>
              <a:rPr lang="en-US" altLang="zh-CN" sz="1200" dirty="0" err="1"/>
              <a:t>performance_schema.data_locks</a:t>
            </a:r>
            <a:r>
              <a:rPr lang="en-US" altLang="zh-CN" sz="1200" dirty="0"/>
              <a:t> d, </a:t>
            </a:r>
            <a:r>
              <a:rPr lang="en-US" altLang="zh-CN" sz="1200" dirty="0" err="1"/>
              <a:t>performance_schema.threads</a:t>
            </a:r>
            <a:r>
              <a:rPr lang="en-US" altLang="zh-CN" sz="1200" dirty="0"/>
              <a:t> t where </a:t>
            </a:r>
            <a:r>
              <a:rPr lang="en-US" altLang="zh-CN" sz="1200" dirty="0" err="1"/>
              <a:t>d.thread_id</a:t>
            </a:r>
            <a:r>
              <a:rPr lang="en-US" altLang="zh-CN" sz="1200" dirty="0"/>
              <a:t> = </a:t>
            </a:r>
            <a:r>
              <a:rPr lang="en-US" altLang="zh-CN" sz="1200" dirty="0" err="1"/>
              <a:t>t.thread_id</a:t>
            </a:r>
            <a:r>
              <a:rPr lang="en-US" altLang="zh-CN" sz="1200" dirty="0"/>
              <a:t>;</a:t>
            </a: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/>
              <a:t>+----------------+-------------+------------+-----------+---------------+-----------+-------------+</a:t>
            </a: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/>
              <a:t>| </a:t>
            </a:r>
            <a:r>
              <a:rPr lang="en-US" altLang="zh-CN" sz="1200" dirty="0" err="1"/>
              <a:t>processlist_id</a:t>
            </a:r>
            <a:r>
              <a:rPr lang="en-US" altLang="zh-CN" sz="1200" dirty="0"/>
              <a:t> | </a:t>
            </a:r>
            <a:r>
              <a:rPr lang="en-US" altLang="zh-CN" sz="1200" dirty="0" err="1"/>
              <a:t>object_name</a:t>
            </a:r>
            <a:r>
              <a:rPr lang="en-US" altLang="zh-CN" sz="1200" dirty="0"/>
              <a:t> | </a:t>
            </a:r>
            <a:r>
              <a:rPr lang="en-US" altLang="zh-CN" sz="1200" dirty="0" err="1"/>
              <a:t>index_name</a:t>
            </a:r>
            <a:r>
              <a:rPr lang="en-US" altLang="zh-CN" sz="1200" dirty="0"/>
              <a:t> | </a:t>
            </a:r>
            <a:r>
              <a:rPr lang="en-US" altLang="zh-CN" sz="1200" dirty="0" err="1"/>
              <a:t>lock_type</a:t>
            </a:r>
            <a:r>
              <a:rPr lang="en-US" altLang="zh-CN" sz="1200" dirty="0"/>
              <a:t> | </a:t>
            </a:r>
            <a:r>
              <a:rPr lang="en-US" altLang="zh-CN" sz="1200" dirty="0" err="1"/>
              <a:t>lock_mode</a:t>
            </a:r>
            <a:r>
              <a:rPr lang="en-US" altLang="zh-CN" sz="1200" dirty="0"/>
              <a:t>     | </a:t>
            </a:r>
            <a:r>
              <a:rPr lang="en-US" altLang="zh-CN" sz="1200" dirty="0" err="1"/>
              <a:t>lock_data</a:t>
            </a:r>
            <a:r>
              <a:rPr lang="en-US" altLang="zh-CN" sz="1200" dirty="0"/>
              <a:t> | </a:t>
            </a:r>
            <a:r>
              <a:rPr lang="en-US" altLang="zh-CN" sz="1200" dirty="0" err="1"/>
              <a:t>lock_status</a:t>
            </a:r>
            <a:r>
              <a:rPr lang="en-US" altLang="zh-CN" sz="1200" dirty="0"/>
              <a:t> |</a:t>
            </a: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/>
              <a:t>+----------------+-------------+------------+-----------+---------------+-----------+-------------+</a:t>
            </a: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/>
              <a:t>|              8 | emp         | NULL       | TABLE     | IX            | NULL      | GRANTED     |</a:t>
            </a: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/>
              <a:t>|              8 | emp         | PRIMARY    | RECORD    | X,REC_NOT_GAP | 7369      | GRANTED     |</a:t>
            </a: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/>
              <a:t>+----------------+-------------+------------+-----------+---------------+-----------+-------------+</a:t>
            </a: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/>
              <a:t>2 rows in set (0.00 sec)</a:t>
            </a:r>
            <a:endParaRPr lang="en-US" altLang="zh-CN" sz="1200" dirty="0"/>
          </a:p>
          <a:p>
            <a:pPr marL="0" indent="0">
              <a:buNone/>
            </a:pPr>
            <a:endParaRPr lang="en-US" altLang="zh-CN" sz="1400" dirty="0"/>
          </a:p>
          <a:p>
            <a:pPr marL="0" indent="0">
              <a:buNone/>
            </a:pPr>
            <a:r>
              <a:rPr lang="zh-CN" altLang="en-US" sz="1400" dirty="0">
                <a:latin typeface="楷体" panose="02010609060101010101" pitchFamily="49" charset="-122"/>
                <a:ea typeface="楷体" panose="02010609060101010101" pitchFamily="49" charset="-122"/>
              </a:rPr>
              <a:t>说明：</a:t>
            </a:r>
            <a:r>
              <a:rPr lang="en-US" altLang="zh-CN" sz="14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1400" dirty="0">
                <a:latin typeface="楷体" panose="02010609060101010101" pitchFamily="49" charset="-122"/>
                <a:ea typeface="楷体" panose="02010609060101010101" pitchFamily="49" charset="-122"/>
              </a:rPr>
              <a:t>得到一个连接的</a:t>
            </a:r>
            <a:r>
              <a:rPr lang="en-US" altLang="zh-CN" sz="1400" dirty="0" err="1">
                <a:latin typeface="楷体" panose="02010609060101010101" pitchFamily="49" charset="-122"/>
                <a:ea typeface="楷体" panose="02010609060101010101" pitchFamily="49" charset="-122"/>
              </a:rPr>
              <a:t>processlist_id</a:t>
            </a:r>
            <a:r>
              <a:rPr lang="zh-CN" altLang="en-US" sz="1400" dirty="0">
                <a:latin typeface="楷体" panose="02010609060101010101" pitchFamily="49" charset="-122"/>
                <a:ea typeface="楷体" panose="02010609060101010101" pitchFamily="49" charset="-122"/>
              </a:rPr>
              <a:t>，可执行</a:t>
            </a:r>
            <a:r>
              <a:rPr lang="en-US" altLang="zh-CN" sz="1400" dirty="0">
                <a:latin typeface="楷体" panose="02010609060101010101" pitchFamily="49" charset="-122"/>
                <a:ea typeface="楷体" panose="02010609060101010101" pitchFamily="49" charset="-122"/>
              </a:rPr>
              <a:t>select </a:t>
            </a:r>
            <a:r>
              <a:rPr lang="en-US" altLang="zh-CN" sz="1400" dirty="0" err="1">
                <a:latin typeface="楷体" panose="02010609060101010101" pitchFamily="49" charset="-122"/>
                <a:ea typeface="楷体" panose="02010609060101010101" pitchFamily="49" charset="-122"/>
              </a:rPr>
              <a:t>connection_id</a:t>
            </a:r>
            <a:r>
              <a:rPr lang="en-US" altLang="zh-CN" sz="1400" dirty="0">
                <a:latin typeface="楷体" panose="02010609060101010101" pitchFamily="49" charset="-122"/>
                <a:ea typeface="楷体" panose="02010609060101010101" pitchFamily="49" charset="-122"/>
              </a:rPr>
              <a:t>();</a:t>
            </a:r>
            <a:endParaRPr lang="zh-CN" altLang="en-US" sz="1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repeatable read – </a:t>
            </a:r>
            <a:r>
              <a:rPr lang="zh-CN" altLang="en-US" dirty="0"/>
              <a:t>无索引，锁住整个表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050" dirty="0" err="1"/>
              <a:t>mysql</a:t>
            </a:r>
            <a:r>
              <a:rPr lang="en-US" altLang="zh-CN" sz="1050" dirty="0"/>
              <a:t>&gt; begin;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Query OK, 0 rows affected (0.00 sec)</a:t>
            </a:r>
            <a:endParaRPr lang="en-US" altLang="zh-CN" sz="1050" dirty="0"/>
          </a:p>
          <a:p>
            <a:pPr marL="0" indent="0">
              <a:buNone/>
            </a:pP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 err="1"/>
              <a:t>mysql</a:t>
            </a:r>
            <a:r>
              <a:rPr lang="en-US" altLang="zh-CN" sz="1050" dirty="0"/>
              <a:t>&gt; update emp set </a:t>
            </a:r>
            <a:r>
              <a:rPr lang="en-US" altLang="zh-CN" sz="1050" dirty="0" err="1"/>
              <a:t>sal</a:t>
            </a:r>
            <a:r>
              <a:rPr lang="en-US" altLang="zh-CN" sz="1050" dirty="0"/>
              <a:t> = 900 where </a:t>
            </a:r>
            <a:r>
              <a:rPr lang="en-US" altLang="zh-CN" sz="1050" dirty="0" err="1"/>
              <a:t>ename</a:t>
            </a:r>
            <a:r>
              <a:rPr lang="en-US" altLang="zh-CN" sz="1050" dirty="0"/>
              <a:t> = 'SMITH';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Query OK, 1 row affected (0.00 sec)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Rows matched: 1  Changed: 1  Warnings: 0</a:t>
            </a:r>
            <a:endParaRPr lang="en-US" altLang="zh-CN" sz="1050" dirty="0"/>
          </a:p>
          <a:p>
            <a:pPr marL="0" indent="0">
              <a:buNone/>
            </a:pP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 err="1"/>
              <a:t>mysql</a:t>
            </a:r>
            <a:r>
              <a:rPr lang="en-US" altLang="zh-CN" sz="1050" dirty="0"/>
              <a:t>&gt; select </a:t>
            </a:r>
            <a:r>
              <a:rPr lang="en-US" altLang="zh-CN" sz="1050" dirty="0" err="1"/>
              <a:t>object_name</a:t>
            </a:r>
            <a:r>
              <a:rPr lang="en-US" altLang="zh-CN" sz="1050" dirty="0"/>
              <a:t>, </a:t>
            </a:r>
            <a:r>
              <a:rPr lang="en-US" altLang="zh-CN" sz="1050" dirty="0" err="1"/>
              <a:t>index_name</a:t>
            </a:r>
            <a:r>
              <a:rPr lang="en-US" altLang="zh-CN" sz="1050" dirty="0"/>
              <a:t>, </a:t>
            </a:r>
            <a:r>
              <a:rPr lang="en-US" altLang="zh-CN" sz="1050" dirty="0" err="1"/>
              <a:t>lock_type</a:t>
            </a:r>
            <a:r>
              <a:rPr lang="en-US" altLang="zh-CN" sz="1050" dirty="0"/>
              <a:t>, </a:t>
            </a:r>
            <a:r>
              <a:rPr lang="en-US" altLang="zh-CN" sz="1050" dirty="0" err="1"/>
              <a:t>lock_mode</a:t>
            </a:r>
            <a:r>
              <a:rPr lang="en-US" altLang="zh-CN" sz="1050" dirty="0"/>
              <a:t>, </a:t>
            </a:r>
            <a:r>
              <a:rPr lang="en-US" altLang="zh-CN" sz="1050" dirty="0" err="1"/>
              <a:t>lock_data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    -&gt; from </a:t>
            </a:r>
            <a:r>
              <a:rPr lang="en-US" altLang="zh-CN" sz="1050" dirty="0" err="1"/>
              <a:t>performance_schema.data_locks</a:t>
            </a:r>
            <a:r>
              <a:rPr lang="en-US" altLang="zh-CN" sz="1050" dirty="0"/>
              <a:t>;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+-------------+------------+-----------+-----------+------------------------+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| </a:t>
            </a:r>
            <a:r>
              <a:rPr lang="en-US" altLang="zh-CN" sz="1050" dirty="0" err="1"/>
              <a:t>object_name</a:t>
            </a:r>
            <a:r>
              <a:rPr lang="en-US" altLang="zh-CN" sz="1050" dirty="0"/>
              <a:t> | </a:t>
            </a:r>
            <a:r>
              <a:rPr lang="en-US" altLang="zh-CN" sz="1050" dirty="0" err="1"/>
              <a:t>index_name</a:t>
            </a:r>
            <a:r>
              <a:rPr lang="en-US" altLang="zh-CN" sz="1050" dirty="0"/>
              <a:t> | </a:t>
            </a:r>
            <a:r>
              <a:rPr lang="en-US" altLang="zh-CN" sz="1050" dirty="0" err="1"/>
              <a:t>lock_type</a:t>
            </a:r>
            <a:r>
              <a:rPr lang="en-US" altLang="zh-CN" sz="1050" dirty="0"/>
              <a:t> | </a:t>
            </a:r>
            <a:r>
              <a:rPr lang="en-US" altLang="zh-CN" sz="1050" dirty="0" err="1"/>
              <a:t>lock_mode</a:t>
            </a:r>
            <a:r>
              <a:rPr lang="en-US" altLang="zh-CN" sz="1050" dirty="0"/>
              <a:t> | </a:t>
            </a:r>
            <a:r>
              <a:rPr lang="en-US" altLang="zh-CN" sz="1050" dirty="0" err="1"/>
              <a:t>lock_data</a:t>
            </a:r>
            <a:r>
              <a:rPr lang="en-US" altLang="zh-CN" sz="1050" dirty="0"/>
              <a:t>              |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+-------------+------------+-----------+-----------+------------------------+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| emp         | NULL       | TABLE     | IX        | NULL                   |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| emp         | PRIMARY    | RECORD    | X         | supremum pseudo-record |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| emp         | PRIMARY    | RECORD    | X         | 7369                   |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| emp         | PRIMARY    | RECORD    | X         | 7499                   |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| emp         | PRIMARY    | RECORD    | X         | 7521                   |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| emp         | PRIMARY    | RECORD    | X         | 7566                   |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| emp         | PRIMARY    | RECORD    | X         | 7654                   |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| emp         | PRIMARY    | RECORD    | X         | 7698                   |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| emp         | PRIMARY    | RECORD    | X         | 7782                   |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| emp         | PRIMARY    | RECORD    | X         | 7839                   |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| emp         | PRIMARY    | RECORD    | X         | 7844                   |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| emp         | PRIMARY    | RECORD    | X         | 7900                   |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| emp         | PRIMARY    | RECORD    | X         | 7902                   |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| emp         | PRIMARY    | RECORD    | X         | 7934                   |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+-------------+------------+-----------+-----------+------------------------+</a:t>
            </a:r>
            <a:endParaRPr lang="en-US" altLang="zh-CN" sz="1050" dirty="0"/>
          </a:p>
          <a:p>
            <a:pPr marL="0" indent="0">
              <a:buNone/>
            </a:pPr>
            <a:r>
              <a:rPr lang="en-US" altLang="zh-CN" sz="1050" dirty="0"/>
              <a:t>14 rows in set (0.00 sec)</a:t>
            </a:r>
            <a:endParaRPr lang="en-US" altLang="zh-CN" sz="1050" dirty="0"/>
          </a:p>
          <a:p>
            <a:pPr marL="0" indent="0">
              <a:buNone/>
            </a:pPr>
            <a:endParaRPr lang="en-US" altLang="zh-CN" sz="1050" dirty="0"/>
          </a:p>
          <a:p>
            <a:pPr marL="0" indent="0">
              <a:buNone/>
            </a:pPr>
            <a:endParaRPr lang="zh-CN" altLang="en-US" sz="105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repeatable read – </a:t>
            </a:r>
            <a:r>
              <a:rPr lang="zh-CN" altLang="en-US" dirty="0"/>
              <a:t>有索引，锁住一个范围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400" dirty="0" err="1"/>
              <a:t>mysql</a:t>
            </a:r>
            <a:r>
              <a:rPr lang="en-US" altLang="zh-CN" sz="1400" dirty="0"/>
              <a:t>&gt; create index </a:t>
            </a:r>
            <a:r>
              <a:rPr lang="en-US" altLang="zh-CN" sz="1400" dirty="0" err="1"/>
              <a:t>idx_ename</a:t>
            </a:r>
            <a:r>
              <a:rPr lang="en-US" altLang="zh-CN" sz="1400" dirty="0"/>
              <a:t> on emp(</a:t>
            </a:r>
            <a:r>
              <a:rPr lang="en-US" altLang="zh-CN" sz="1400" dirty="0" err="1"/>
              <a:t>ename</a:t>
            </a:r>
            <a:r>
              <a:rPr lang="en-US" altLang="zh-CN" sz="1400" dirty="0"/>
              <a:t>);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Query OK, 0 rows affected (0.04 sec)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Records: 0  Duplicates: 0  Warnings: 0</a:t>
            </a:r>
            <a:endParaRPr lang="en-US" altLang="zh-CN" sz="1400" dirty="0"/>
          </a:p>
          <a:p>
            <a:pPr marL="0" indent="0">
              <a:buNone/>
            </a:pP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 err="1"/>
              <a:t>mysql</a:t>
            </a:r>
            <a:r>
              <a:rPr lang="en-US" altLang="zh-CN" sz="1400" dirty="0"/>
              <a:t>&gt; begin;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Query OK, 0 rows affected (0.00 sec)</a:t>
            </a:r>
            <a:endParaRPr lang="en-US" altLang="zh-CN" sz="1400" dirty="0"/>
          </a:p>
          <a:p>
            <a:pPr marL="0" indent="0">
              <a:buNone/>
            </a:pP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 err="1"/>
              <a:t>mysql</a:t>
            </a:r>
            <a:r>
              <a:rPr lang="en-US" altLang="zh-CN" sz="1400" dirty="0"/>
              <a:t>&gt; update emp set </a:t>
            </a:r>
            <a:r>
              <a:rPr lang="en-US" altLang="zh-CN" sz="1400" dirty="0" err="1"/>
              <a:t>sal</a:t>
            </a:r>
            <a:r>
              <a:rPr lang="en-US" altLang="zh-CN" sz="1400" dirty="0"/>
              <a:t> = 900 where </a:t>
            </a:r>
            <a:r>
              <a:rPr lang="en-US" altLang="zh-CN" sz="1400" dirty="0" err="1"/>
              <a:t>ename</a:t>
            </a:r>
            <a:r>
              <a:rPr lang="en-US" altLang="zh-CN" sz="1400" dirty="0"/>
              <a:t> = 'SMITH';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Query OK, 1 row affected (0.00 sec)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Rows matched: 1  Changed: 1  Warnings: 0</a:t>
            </a:r>
            <a:endParaRPr lang="en-US" altLang="zh-CN" sz="1400" dirty="0"/>
          </a:p>
          <a:p>
            <a:pPr marL="0" indent="0">
              <a:buNone/>
            </a:pP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 err="1"/>
              <a:t>mysql</a:t>
            </a:r>
            <a:r>
              <a:rPr lang="en-US" altLang="zh-CN" sz="1400" dirty="0"/>
              <a:t>&gt; select </a:t>
            </a:r>
            <a:r>
              <a:rPr lang="en-US" altLang="zh-CN" sz="1400" dirty="0" err="1"/>
              <a:t>object_name</a:t>
            </a:r>
            <a:r>
              <a:rPr lang="en-US" altLang="zh-CN" sz="1400" dirty="0"/>
              <a:t>, </a:t>
            </a:r>
            <a:r>
              <a:rPr lang="en-US" altLang="zh-CN" sz="1400" dirty="0" err="1"/>
              <a:t>index_name</a:t>
            </a:r>
            <a:r>
              <a:rPr lang="en-US" altLang="zh-CN" sz="1400" dirty="0"/>
              <a:t>, </a:t>
            </a:r>
            <a:r>
              <a:rPr lang="en-US" altLang="zh-CN" sz="1400" dirty="0" err="1"/>
              <a:t>lock_type</a:t>
            </a:r>
            <a:r>
              <a:rPr lang="en-US" altLang="zh-CN" sz="1400" dirty="0"/>
              <a:t>, </a:t>
            </a:r>
            <a:r>
              <a:rPr lang="en-US" altLang="zh-CN" sz="1400" dirty="0" err="1"/>
              <a:t>lock_mode</a:t>
            </a:r>
            <a:r>
              <a:rPr lang="en-US" altLang="zh-CN" sz="1400" dirty="0"/>
              <a:t>, </a:t>
            </a:r>
            <a:r>
              <a:rPr lang="en-US" altLang="zh-CN" sz="1400" dirty="0" err="1"/>
              <a:t>lock_data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    -&gt; from </a:t>
            </a:r>
            <a:r>
              <a:rPr lang="en-US" altLang="zh-CN" sz="1400" dirty="0" err="1"/>
              <a:t>performance_schema.data_locks</a:t>
            </a:r>
            <a:r>
              <a:rPr lang="en-US" altLang="zh-CN" sz="1400" dirty="0"/>
              <a:t>;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+-------------+------------+-----------+---------------+----------------+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| </a:t>
            </a:r>
            <a:r>
              <a:rPr lang="en-US" altLang="zh-CN" sz="1400" dirty="0" err="1"/>
              <a:t>object_name</a:t>
            </a:r>
            <a:r>
              <a:rPr lang="en-US" altLang="zh-CN" sz="1400" dirty="0"/>
              <a:t> | </a:t>
            </a:r>
            <a:r>
              <a:rPr lang="en-US" altLang="zh-CN" sz="1400" dirty="0" err="1"/>
              <a:t>index_name</a:t>
            </a:r>
            <a:r>
              <a:rPr lang="en-US" altLang="zh-CN" sz="1400" dirty="0"/>
              <a:t> | </a:t>
            </a:r>
            <a:r>
              <a:rPr lang="en-US" altLang="zh-CN" sz="1400" dirty="0" err="1"/>
              <a:t>lock_type</a:t>
            </a:r>
            <a:r>
              <a:rPr lang="en-US" altLang="zh-CN" sz="1400" dirty="0"/>
              <a:t> | </a:t>
            </a:r>
            <a:r>
              <a:rPr lang="en-US" altLang="zh-CN" sz="1400" dirty="0" err="1"/>
              <a:t>lock_mode</a:t>
            </a:r>
            <a:r>
              <a:rPr lang="en-US" altLang="zh-CN" sz="1400" dirty="0"/>
              <a:t>     | </a:t>
            </a:r>
            <a:r>
              <a:rPr lang="en-US" altLang="zh-CN" sz="1400" dirty="0" err="1"/>
              <a:t>lock_data</a:t>
            </a:r>
            <a:r>
              <a:rPr lang="en-US" altLang="zh-CN" sz="1400" dirty="0"/>
              <a:t>      |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+-------------+------------+-----------+---------------+----------------+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| emp         | NULL       | TABLE     | IX            | NULL           |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| emp         | </a:t>
            </a:r>
            <a:r>
              <a:rPr lang="en-US" altLang="zh-CN" sz="1400" dirty="0" err="1"/>
              <a:t>idx_ename</a:t>
            </a:r>
            <a:r>
              <a:rPr lang="en-US" altLang="zh-CN" sz="1400" dirty="0"/>
              <a:t>  | RECORD    | X             | ‘SMITH’, 7369  |    --</a:t>
            </a:r>
            <a:r>
              <a:rPr lang="zh-CN" altLang="en-US" sz="1400" dirty="0"/>
              <a:t> 锁定范围：</a:t>
            </a:r>
            <a:r>
              <a:rPr lang="en-US" altLang="zh-CN" sz="1400" dirty="0"/>
              <a:t>(‘MILLER’, ‘SMITH’]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| emp         | PRIMARY    | RECORD    | X,REC_NOT_GAP | 7369           |    -- </a:t>
            </a:r>
            <a:r>
              <a:rPr lang="zh-CN" altLang="en-US" sz="1400" dirty="0"/>
              <a:t>锁定范围为单行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| emp         | </a:t>
            </a:r>
            <a:r>
              <a:rPr lang="en-US" altLang="zh-CN" sz="1400" dirty="0" err="1"/>
              <a:t>idx_ename</a:t>
            </a:r>
            <a:r>
              <a:rPr lang="en-US" altLang="zh-CN" sz="1400" dirty="0"/>
              <a:t>  | RECORD    | X,GAP         | ‘TURNER’, 7844 |    -- </a:t>
            </a:r>
            <a:r>
              <a:rPr lang="zh-CN" altLang="en-US" sz="1400" dirty="0"/>
              <a:t>锁定范围：</a:t>
            </a:r>
            <a:r>
              <a:rPr lang="en-US" altLang="zh-CN" sz="1400" dirty="0">
                <a:sym typeface="Wingdings" panose="05000000000000000000" pitchFamily="2" charset="2"/>
              </a:rPr>
              <a:t>(‘SMITH’,</a:t>
            </a:r>
            <a:r>
              <a:rPr lang="zh-CN" altLang="en-US" sz="1400" dirty="0">
                <a:sym typeface="Wingdings" panose="05000000000000000000" pitchFamily="2" charset="2"/>
              </a:rPr>
              <a:t> </a:t>
            </a:r>
            <a:r>
              <a:rPr lang="en-US" altLang="zh-CN" sz="1400" dirty="0">
                <a:sym typeface="Wingdings" panose="05000000000000000000" pitchFamily="2" charset="2"/>
              </a:rPr>
              <a:t>‘TURNER’)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+-------------+------------+-----------+---------------+----------------+</a:t>
            </a:r>
            <a:endParaRPr lang="en-US" altLang="zh-CN" sz="1400" dirty="0"/>
          </a:p>
          <a:p>
            <a:pPr marL="0" indent="0">
              <a:buNone/>
            </a:pPr>
            <a:endParaRPr lang="zh-CN" altLang="en-US" sz="1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repeatable read – </a:t>
            </a:r>
            <a:r>
              <a:rPr lang="zh-CN" altLang="en-US"/>
              <a:t>以最大索引列值为条件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400"/>
              <a:t>mysql&gt; begin;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Query OK, 0 rows affected (0.00 sec)</a:t>
            </a:r>
            <a:endParaRPr lang="en-US" altLang="zh-CN" sz="1400"/>
          </a:p>
          <a:p>
            <a:pPr marL="0" indent="0">
              <a:buNone/>
            </a:pP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mysql&gt; update emp set sal = 900 where ename = 'WARD';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Query OK, 1 row affected (0.00 sec)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Rows matched: 1  Changed: 1  Warnings: 0</a:t>
            </a:r>
            <a:endParaRPr lang="en-US" altLang="zh-CN" sz="1400"/>
          </a:p>
          <a:p>
            <a:pPr marL="0" indent="0">
              <a:buNone/>
            </a:pP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mysql&gt; select object_name, index_name, lock_type, lock_mode, lock_data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    -&gt; from performance_schema.data_locks;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+-------------+------------+-----------+---------------+------------------------+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| object_name | index_name | lock_type | lock_mode     | lock_data              |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+-------------+------------+-----------+---------------+------------------------+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| emp         | NULL       | TABLE     | IX            | NULL                   |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| emp         | idx_ename  | RECORD    | X             | supremum pseudo-record |  -- </a:t>
            </a:r>
            <a:r>
              <a:rPr lang="zh-CN" altLang="en-US" sz="1400"/>
              <a:t>锁定范围</a:t>
            </a:r>
            <a:r>
              <a:rPr lang="zh-CN" altLang="en-US" sz="1400">
                <a:sym typeface="Wingdings" panose="05000000000000000000" pitchFamily="2" charset="2"/>
              </a:rPr>
              <a:t>： </a:t>
            </a:r>
            <a:r>
              <a:rPr lang="en-US" altLang="zh-CN" sz="1400">
                <a:sym typeface="Wingdings" panose="05000000000000000000" pitchFamily="2" charset="2"/>
              </a:rPr>
              <a:t>(‘WARD’, </a:t>
            </a:r>
            <a:r>
              <a:rPr lang="en-US" altLang="zh-CN" sz="1600"/>
              <a:t>+∞</a:t>
            </a:r>
            <a:r>
              <a:rPr lang="en-US" altLang="zh-CN" sz="1400">
                <a:sym typeface="Wingdings" panose="05000000000000000000" pitchFamily="2" charset="2"/>
              </a:rPr>
              <a:t>]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| emp         | idx_ename  | RECORD    | X             | ‘WARD’, 7521           |  -- </a:t>
            </a:r>
            <a:r>
              <a:rPr lang="zh-CN" altLang="en-US" sz="1400"/>
              <a:t>锁定范围</a:t>
            </a:r>
            <a:r>
              <a:rPr lang="zh-CN" altLang="en-US" sz="1400">
                <a:sym typeface="Wingdings" panose="05000000000000000000" pitchFamily="2" charset="2"/>
              </a:rPr>
              <a:t>： </a:t>
            </a:r>
            <a:r>
              <a:rPr lang="en-US" altLang="zh-CN" sz="1400">
                <a:sym typeface="Wingdings" panose="05000000000000000000" pitchFamily="2" charset="2"/>
              </a:rPr>
              <a:t>(‘TURNER’, ‘WARD’]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| emp         | PRIMARY    | RECORD    | X,REC_NOT_GAP | 7521                   |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+-------------+------------+-----------+---------------+------------------------+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4 rows in set (0.00 sec)</a:t>
            </a:r>
            <a:endParaRPr lang="en-US" altLang="zh-CN" sz="1400"/>
          </a:p>
          <a:p>
            <a:pPr marL="0" indent="0">
              <a:buNone/>
            </a:pPr>
            <a:endParaRPr lang="zh-CN" altLang="en-US" sz="14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repeatable read – </a:t>
            </a:r>
            <a:r>
              <a:rPr lang="zh-CN" altLang="en-US"/>
              <a:t>唯一索引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400" dirty="0" err="1"/>
              <a:t>mysql</a:t>
            </a:r>
            <a:r>
              <a:rPr lang="en-US" altLang="zh-CN" sz="1400" dirty="0"/>
              <a:t>&gt; create unique index </a:t>
            </a:r>
            <a:r>
              <a:rPr lang="en-US" altLang="zh-CN" sz="1400" dirty="0" err="1"/>
              <a:t>idx_ename</a:t>
            </a:r>
            <a:r>
              <a:rPr lang="en-US" altLang="zh-CN" sz="1400" dirty="0"/>
              <a:t> on </a:t>
            </a:r>
            <a:r>
              <a:rPr lang="en-US" altLang="zh-CN" sz="1400" dirty="0" err="1"/>
              <a:t>emp</a:t>
            </a:r>
            <a:r>
              <a:rPr lang="en-US" altLang="zh-CN" sz="1400" dirty="0"/>
              <a:t>(</a:t>
            </a:r>
            <a:r>
              <a:rPr lang="en-US" altLang="zh-CN" sz="1400" dirty="0" err="1"/>
              <a:t>ename</a:t>
            </a:r>
            <a:r>
              <a:rPr lang="en-US" altLang="zh-CN" sz="1400" dirty="0"/>
              <a:t>);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Query OK, 0 rows affected (0.04 sec)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Records: 0  Duplicates: 0  Warnings: 0</a:t>
            </a:r>
            <a:endParaRPr lang="en-US" altLang="zh-CN" sz="1400" dirty="0"/>
          </a:p>
          <a:p>
            <a:pPr marL="0" indent="0">
              <a:buNone/>
            </a:pP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 err="1"/>
              <a:t>mysql</a:t>
            </a:r>
            <a:r>
              <a:rPr lang="en-US" altLang="zh-CN" sz="1400" dirty="0"/>
              <a:t>&gt; begin;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Query OK, 0 rows affected (0.00 sec)</a:t>
            </a:r>
            <a:endParaRPr lang="en-US" altLang="zh-CN" sz="1400" dirty="0"/>
          </a:p>
          <a:p>
            <a:pPr marL="0" indent="0">
              <a:buNone/>
            </a:pP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 err="1"/>
              <a:t>mysql</a:t>
            </a:r>
            <a:r>
              <a:rPr lang="en-US" altLang="zh-CN" sz="1400" dirty="0"/>
              <a:t>&gt; update </a:t>
            </a:r>
            <a:r>
              <a:rPr lang="en-US" altLang="zh-CN" sz="1400" dirty="0" err="1"/>
              <a:t>emp</a:t>
            </a:r>
            <a:r>
              <a:rPr lang="en-US" altLang="zh-CN" sz="1400" dirty="0"/>
              <a:t> set </a:t>
            </a:r>
            <a:r>
              <a:rPr lang="en-US" altLang="zh-CN" sz="1400" dirty="0" err="1"/>
              <a:t>sal</a:t>
            </a:r>
            <a:r>
              <a:rPr lang="en-US" altLang="zh-CN" sz="1400" dirty="0"/>
              <a:t> = 900 where </a:t>
            </a:r>
            <a:r>
              <a:rPr lang="en-US" altLang="zh-CN" sz="1400" dirty="0" err="1"/>
              <a:t>ename</a:t>
            </a:r>
            <a:r>
              <a:rPr lang="en-US" altLang="zh-CN" sz="1400" dirty="0"/>
              <a:t> = 'WARD';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Query OK, 1 row affected (0.00 sec)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Rows matched: 1  Changed: 1  Warnings: 0</a:t>
            </a:r>
            <a:endParaRPr lang="en-US" altLang="zh-CN" sz="1400" dirty="0"/>
          </a:p>
          <a:p>
            <a:pPr marL="0" indent="0">
              <a:buNone/>
            </a:pP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 err="1"/>
              <a:t>mysql</a:t>
            </a:r>
            <a:r>
              <a:rPr lang="en-US" altLang="zh-CN" sz="1400" dirty="0"/>
              <a:t>&gt; select </a:t>
            </a:r>
            <a:r>
              <a:rPr lang="en-US" altLang="zh-CN" sz="1400" dirty="0" err="1"/>
              <a:t>object_name</a:t>
            </a:r>
            <a:r>
              <a:rPr lang="en-US" altLang="zh-CN" sz="1400" dirty="0"/>
              <a:t>, </a:t>
            </a:r>
            <a:r>
              <a:rPr lang="en-US" altLang="zh-CN" sz="1400" dirty="0" err="1"/>
              <a:t>index_name</a:t>
            </a:r>
            <a:r>
              <a:rPr lang="en-US" altLang="zh-CN" sz="1400" dirty="0"/>
              <a:t>, </a:t>
            </a:r>
            <a:r>
              <a:rPr lang="en-US" altLang="zh-CN" sz="1400" dirty="0" err="1"/>
              <a:t>lock_type</a:t>
            </a:r>
            <a:r>
              <a:rPr lang="en-US" altLang="zh-CN" sz="1400" dirty="0"/>
              <a:t>, </a:t>
            </a:r>
            <a:r>
              <a:rPr lang="en-US" altLang="zh-CN" sz="1400" dirty="0" err="1"/>
              <a:t>lock_mode</a:t>
            </a:r>
            <a:r>
              <a:rPr lang="en-US" altLang="zh-CN" sz="1400" dirty="0"/>
              <a:t>, </a:t>
            </a:r>
            <a:r>
              <a:rPr lang="en-US" altLang="zh-CN" sz="1400" dirty="0" err="1"/>
              <a:t>lock_data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    -&gt; from </a:t>
            </a:r>
            <a:r>
              <a:rPr lang="en-US" altLang="zh-CN" sz="1400" dirty="0" err="1"/>
              <a:t>performance_schema.data_locks</a:t>
            </a:r>
            <a:r>
              <a:rPr lang="en-US" altLang="zh-CN" sz="1400" dirty="0"/>
              <a:t>;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+-------------+------------+-----------+---------------+--------------+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| </a:t>
            </a:r>
            <a:r>
              <a:rPr lang="en-US" altLang="zh-CN" sz="1400" dirty="0" err="1"/>
              <a:t>object_name</a:t>
            </a:r>
            <a:r>
              <a:rPr lang="en-US" altLang="zh-CN" sz="1400" dirty="0"/>
              <a:t> | </a:t>
            </a:r>
            <a:r>
              <a:rPr lang="en-US" altLang="zh-CN" sz="1400" dirty="0" err="1"/>
              <a:t>index_name</a:t>
            </a:r>
            <a:r>
              <a:rPr lang="en-US" altLang="zh-CN" sz="1400" dirty="0"/>
              <a:t> | </a:t>
            </a:r>
            <a:r>
              <a:rPr lang="en-US" altLang="zh-CN" sz="1400" dirty="0" err="1"/>
              <a:t>lock_type</a:t>
            </a:r>
            <a:r>
              <a:rPr lang="en-US" altLang="zh-CN" sz="1400" dirty="0"/>
              <a:t> | </a:t>
            </a:r>
            <a:r>
              <a:rPr lang="en-US" altLang="zh-CN" sz="1400" dirty="0" err="1"/>
              <a:t>lock_mode</a:t>
            </a:r>
            <a:r>
              <a:rPr lang="en-US" altLang="zh-CN" sz="1400" dirty="0"/>
              <a:t>     | </a:t>
            </a:r>
            <a:r>
              <a:rPr lang="en-US" altLang="zh-CN" sz="1400" dirty="0" err="1"/>
              <a:t>lock_data</a:t>
            </a:r>
            <a:r>
              <a:rPr lang="en-US" altLang="zh-CN" sz="1400" dirty="0"/>
              <a:t>    |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+-------------+------------+-----------+---------------+--------------+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| </a:t>
            </a:r>
            <a:r>
              <a:rPr lang="en-US" altLang="zh-CN" sz="1400" dirty="0" err="1"/>
              <a:t>emp</a:t>
            </a:r>
            <a:r>
              <a:rPr lang="en-US" altLang="zh-CN" sz="1400" dirty="0"/>
              <a:t>         | NULL       | TABLE     | IX            | NULL         |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| </a:t>
            </a:r>
            <a:r>
              <a:rPr lang="en-US" altLang="zh-CN" sz="1400" dirty="0" err="1"/>
              <a:t>emp</a:t>
            </a:r>
            <a:r>
              <a:rPr lang="en-US" altLang="zh-CN" sz="1400" dirty="0"/>
              <a:t>         | </a:t>
            </a:r>
            <a:r>
              <a:rPr lang="en-US" altLang="zh-CN" sz="1400" dirty="0" err="1"/>
              <a:t>idx_ename</a:t>
            </a:r>
            <a:r>
              <a:rPr lang="en-US" altLang="zh-CN" sz="1400" dirty="0"/>
              <a:t>  | RECORD    | X,REC_NOT_GAP | 'WARD', 7521 |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| </a:t>
            </a:r>
            <a:r>
              <a:rPr lang="en-US" altLang="zh-CN" sz="1400" dirty="0" err="1"/>
              <a:t>emp</a:t>
            </a:r>
            <a:r>
              <a:rPr lang="en-US" altLang="zh-CN" sz="1400" dirty="0"/>
              <a:t>         | PRIMARY    | RECORD    | X,REC_NOT_GAP | 7521         |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+-------------+------------+-----------+---------------+--------------+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/>
              <a:t>3 rows in set (0.00 sec)</a:t>
            </a:r>
            <a:endParaRPr lang="en-US" altLang="zh-CN" sz="1400" dirty="0"/>
          </a:p>
          <a:p>
            <a:pPr marL="0" indent="0">
              <a:buNone/>
            </a:pPr>
            <a:endParaRPr lang="zh-CN" altLang="en-US" sz="1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思考和实验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死锁</a:t>
            </a:r>
            <a:endParaRPr lang="en-US" altLang="zh-CN"/>
          </a:p>
          <a:p>
            <a:r>
              <a:rPr lang="en-US" altLang="zh-CN"/>
              <a:t>RR</a:t>
            </a:r>
            <a:r>
              <a:rPr lang="zh-CN" altLang="en-US"/>
              <a:t>，第一个查询确定了整个事务中查询的时间点</a:t>
            </a:r>
            <a:endParaRPr lang="zh-CN" altLang="en-US"/>
          </a:p>
          <a:p>
            <a:r>
              <a:rPr lang="en-US" altLang="zh-CN"/>
              <a:t>RC</a:t>
            </a:r>
            <a:r>
              <a:rPr lang="zh-CN" altLang="en-US"/>
              <a:t>的锁</a:t>
            </a:r>
            <a:endParaRPr lang="zh-CN" altLang="en-US"/>
          </a:p>
          <a:p>
            <a:r>
              <a:rPr lang="en-US" altLang="zh-CN"/>
              <a:t>Serializable</a:t>
            </a:r>
            <a:r>
              <a:rPr lang="zh-CN" altLang="en-US"/>
              <a:t>的读锁</a:t>
            </a:r>
            <a:endParaRPr lang="zh-CN" altLang="en-US"/>
          </a:p>
          <a:p>
            <a:r>
              <a:rPr lang="en-US" altLang="zh-CN"/>
              <a:t>RR</a:t>
            </a:r>
            <a:r>
              <a:rPr lang="zh-CN" altLang="en-US"/>
              <a:t>的</a:t>
            </a:r>
            <a:r>
              <a:rPr lang="en-US" altLang="zh-CN"/>
              <a:t>update</a:t>
            </a:r>
            <a:r>
              <a:rPr lang="zh-CN" altLang="en-US"/>
              <a:t>操作使用范围锁的原因</a:t>
            </a:r>
            <a:endParaRPr lang="zh-CN" altLang="en-US"/>
          </a:p>
          <a:p>
            <a:r>
              <a:rPr lang="en-US" altLang="zh-CN"/>
              <a:t>PG</a:t>
            </a:r>
            <a:r>
              <a:rPr lang="zh-CN" altLang="en-US"/>
              <a:t>的</a:t>
            </a:r>
            <a:r>
              <a:rPr lang="en-US" altLang="zh-CN"/>
              <a:t>RR</a:t>
            </a:r>
            <a:r>
              <a:rPr lang="zh-CN" altLang="en-US"/>
              <a:t>特点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事务在</a:t>
            </a:r>
            <a:r>
              <a:rPr lang="en-US" altLang="zh-CN"/>
              <a:t>DBMS</a:t>
            </a:r>
            <a:r>
              <a:rPr lang="zh-CN" altLang="en-US"/>
              <a:t>中处于核心地位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并发控制以事务为单位</a:t>
            </a:r>
            <a:endParaRPr lang="en-US" altLang="zh-CN"/>
          </a:p>
          <a:p>
            <a:r>
              <a:rPr lang="zh-CN" altLang="en-US"/>
              <a:t>数据库恢复以事务为单位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理论和实践主要</a:t>
            </a:r>
            <a:r>
              <a:rPr lang="zh-CN" altLang="en-US"/>
              <a:t>贡献者</a:t>
            </a:r>
            <a:r>
              <a:rPr lang="en-US" altLang="zh-CN"/>
              <a:t>-James </a:t>
            </a:r>
            <a:r>
              <a:rPr lang="en-US" altLang="zh-CN" dirty="0"/>
              <a:t>Gray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1944.1.12</a:t>
            </a:r>
            <a:r>
              <a:rPr lang="zh-CN" altLang="en-US" dirty="0"/>
              <a:t>，生于加州旧金山</a:t>
            </a:r>
            <a:endParaRPr lang="en-US" altLang="zh-CN" dirty="0"/>
          </a:p>
          <a:p>
            <a:r>
              <a:rPr lang="en-US" altLang="zh-CN" dirty="0"/>
              <a:t>1961~1966</a:t>
            </a:r>
            <a:r>
              <a:rPr lang="zh-CN" altLang="en-US" dirty="0"/>
              <a:t>，</a:t>
            </a:r>
            <a:r>
              <a:rPr lang="en-US" altLang="zh-CN" dirty="0"/>
              <a:t>BS</a:t>
            </a:r>
            <a:r>
              <a:rPr lang="zh-CN" altLang="en-US" dirty="0"/>
              <a:t>，</a:t>
            </a:r>
            <a:r>
              <a:rPr lang="en-US" altLang="zh-CN" dirty="0"/>
              <a:t>UCB</a:t>
            </a:r>
            <a:r>
              <a:rPr lang="zh-CN" altLang="en-US" dirty="0"/>
              <a:t>，数学</a:t>
            </a:r>
            <a:endParaRPr lang="en-US" altLang="zh-CN" dirty="0"/>
          </a:p>
          <a:p>
            <a:r>
              <a:rPr lang="en-US" altLang="zh-CN" dirty="0"/>
              <a:t>Bell</a:t>
            </a:r>
            <a:r>
              <a:rPr lang="zh-CN" altLang="en-US" dirty="0"/>
              <a:t>实验室，参与</a:t>
            </a:r>
            <a:r>
              <a:rPr lang="en-US" altLang="zh-CN" dirty="0" err="1"/>
              <a:t>Multics</a:t>
            </a:r>
            <a:r>
              <a:rPr lang="zh-CN" altLang="en-US" dirty="0"/>
              <a:t>项目</a:t>
            </a:r>
            <a:endParaRPr lang="en-US" altLang="zh-CN" dirty="0"/>
          </a:p>
          <a:p>
            <a:r>
              <a:rPr lang="en-US" altLang="zh-CN" dirty="0"/>
              <a:t>1969</a:t>
            </a:r>
            <a:r>
              <a:rPr lang="zh-CN" altLang="en-US" dirty="0"/>
              <a:t>，</a:t>
            </a:r>
            <a:r>
              <a:rPr lang="en-US" altLang="zh-CN" dirty="0"/>
              <a:t>PhD</a:t>
            </a:r>
            <a:r>
              <a:rPr lang="zh-CN" altLang="en-US" dirty="0"/>
              <a:t>，</a:t>
            </a:r>
            <a:r>
              <a:rPr lang="en-US" altLang="zh-CN" dirty="0"/>
              <a:t>UCB</a:t>
            </a:r>
            <a:r>
              <a:rPr lang="zh-CN" altLang="en-US" dirty="0"/>
              <a:t>，程序语言</a:t>
            </a:r>
            <a:endParaRPr lang="en-US" altLang="zh-CN" dirty="0"/>
          </a:p>
          <a:p>
            <a:r>
              <a:rPr lang="en-US" altLang="zh-CN" dirty="0"/>
              <a:t>1973</a:t>
            </a:r>
            <a:r>
              <a:rPr lang="zh-CN" altLang="en-US" dirty="0"/>
              <a:t>，</a:t>
            </a:r>
            <a:r>
              <a:rPr lang="en-US" altLang="zh-CN" dirty="0"/>
              <a:t>IBM</a:t>
            </a:r>
            <a:r>
              <a:rPr lang="zh-CN" altLang="en-US" dirty="0"/>
              <a:t>，参与</a:t>
            </a:r>
            <a:r>
              <a:rPr lang="en-US" altLang="zh-CN" dirty="0"/>
              <a:t>System R</a:t>
            </a:r>
            <a:r>
              <a:rPr lang="zh-CN" altLang="en-US" dirty="0"/>
              <a:t>项目</a:t>
            </a:r>
            <a:endParaRPr lang="en-US" altLang="zh-CN" dirty="0"/>
          </a:p>
          <a:p>
            <a:r>
              <a:rPr lang="en-US" altLang="zh-CN" dirty="0"/>
              <a:t>1995</a:t>
            </a:r>
            <a:r>
              <a:rPr lang="zh-CN" altLang="en-US" dirty="0"/>
              <a:t>，</a:t>
            </a:r>
            <a:r>
              <a:rPr lang="en-US" altLang="zh-CN" dirty="0"/>
              <a:t>Microsoft</a:t>
            </a:r>
            <a:endParaRPr lang="en-US" altLang="zh-CN" dirty="0"/>
          </a:p>
          <a:p>
            <a:r>
              <a:rPr lang="zh-CN" altLang="en-US" dirty="0"/>
              <a:t>因数据库和事务处理的贡献，获</a:t>
            </a:r>
            <a:r>
              <a:rPr lang="en-US" altLang="zh-CN" dirty="0"/>
              <a:t>1998</a:t>
            </a:r>
            <a:r>
              <a:rPr lang="zh-CN" altLang="en-US" dirty="0"/>
              <a:t>年度图灵奖</a:t>
            </a:r>
            <a:endParaRPr lang="en-US" altLang="zh-CN" dirty="0"/>
          </a:p>
          <a:p>
            <a:r>
              <a:rPr lang="en-US" altLang="zh-CN" dirty="0"/>
              <a:t>2007-01-28</a:t>
            </a:r>
            <a:r>
              <a:rPr lang="zh-CN" altLang="en-US" dirty="0"/>
              <a:t>，失踪</a:t>
            </a:r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James Gray</a:t>
            </a:r>
            <a:endParaRPr lang="zh-CN" altLang="en-US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8" y="1631624"/>
            <a:ext cx="2664296" cy="381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952" y="1626554"/>
            <a:ext cx="3616449" cy="3818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事务的</a:t>
            </a:r>
            <a:r>
              <a:rPr lang="en-US" altLang="zh-CN"/>
              <a:t>ACID</a:t>
            </a:r>
            <a:r>
              <a:rPr lang="zh-CN" altLang="en-US"/>
              <a:t>属性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Atomicity</a:t>
            </a:r>
            <a:endParaRPr lang="en-US" altLang="zh-CN" dirty="0"/>
          </a:p>
          <a:p>
            <a:r>
              <a:rPr lang="en-US" altLang="zh-CN" dirty="0"/>
              <a:t>Consistency, Correctness(C.J. Date)</a:t>
            </a:r>
            <a:endParaRPr lang="en-US" altLang="zh-CN" dirty="0"/>
          </a:p>
          <a:p>
            <a:r>
              <a:rPr lang="en-US" altLang="zh-CN" dirty="0"/>
              <a:t>Isolation</a:t>
            </a:r>
            <a:endParaRPr lang="en-US" altLang="zh-CN" dirty="0"/>
          </a:p>
          <a:p>
            <a:r>
              <a:rPr lang="en-US" altLang="zh-CN" dirty="0"/>
              <a:t>Durability</a:t>
            </a:r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事务提交模式</a:t>
            </a:r>
            <a:r>
              <a:rPr lang="en-US" altLang="zh-CN"/>
              <a:t>-</a:t>
            </a:r>
            <a:r>
              <a:rPr lang="zh-CN" altLang="en-US"/>
              <a:t>如何开始事务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>
                  <a:lumMod val="10000"/>
                </a:schemeClr>
              </a:buClr>
            </a:pPr>
            <a:r>
              <a:rPr lang="zh-CN" altLang="en-US" dirty="0"/>
              <a:t>默认为自动提交</a:t>
            </a:r>
            <a:endParaRPr lang="en-US" altLang="zh-CN" dirty="0"/>
          </a:p>
          <a:p>
            <a:pPr marL="0" indent="0">
              <a:buClr>
                <a:schemeClr val="bg2">
                  <a:lumMod val="10000"/>
                </a:schemeClr>
              </a:buClr>
              <a:buNone/>
            </a:pPr>
            <a:r>
              <a:rPr lang="en-US" altLang="zh-CN" sz="2000" dirty="0" err="1">
                <a:ea typeface="楷体" panose="02010609060101010101" pitchFamily="49" charset="-122"/>
              </a:rPr>
              <a:t>autocommit</a:t>
            </a:r>
            <a:r>
              <a:rPr lang="en-US" altLang="zh-CN" sz="2000" dirty="0">
                <a:ea typeface="楷体" panose="02010609060101010101" pitchFamily="49" charset="-122"/>
              </a:rPr>
              <a:t>=on</a:t>
            </a:r>
            <a:endParaRPr lang="en-US" altLang="zh-CN" sz="2000" dirty="0">
              <a:ea typeface="楷体" panose="02010609060101010101" pitchFamily="49" charset="-122"/>
            </a:endParaRP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zh-CN" altLang="en-US" dirty="0"/>
              <a:t>查看</a:t>
            </a:r>
            <a:r>
              <a:rPr lang="en-US" altLang="zh-CN" dirty="0" err="1"/>
              <a:t>autocommit</a:t>
            </a:r>
            <a:r>
              <a:rPr lang="zh-CN" altLang="en-US" dirty="0"/>
              <a:t>当前值</a:t>
            </a:r>
            <a:endParaRPr lang="en-US" altLang="zh-CN" dirty="0"/>
          </a:p>
          <a:p>
            <a:pPr marL="0" indent="0">
              <a:buClr>
                <a:schemeClr val="bg2">
                  <a:lumMod val="10000"/>
                </a:schemeClr>
              </a:buClr>
              <a:buNone/>
            </a:pPr>
            <a:r>
              <a:rPr lang="en-US" altLang="zh-CN" sz="2000" dirty="0" err="1">
                <a:ea typeface="楷体" panose="02010609060101010101" pitchFamily="49" charset="-122"/>
              </a:rPr>
              <a:t>mysql</a:t>
            </a:r>
            <a:r>
              <a:rPr lang="en-US" altLang="zh-CN" sz="2000" dirty="0">
                <a:ea typeface="楷体" panose="02010609060101010101" pitchFamily="49" charset="-122"/>
              </a:rPr>
              <a:t>&gt; show variables like 'AUTOCOMMIT';</a:t>
            </a:r>
            <a:endParaRPr lang="en-US" altLang="zh-CN" sz="2000" dirty="0">
              <a:ea typeface="楷体" panose="02010609060101010101" pitchFamily="49" charset="-122"/>
            </a:endParaRP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zh-CN" altLang="en-US" dirty="0"/>
              <a:t>设置</a:t>
            </a:r>
            <a:r>
              <a:rPr lang="en-US" altLang="zh-CN" dirty="0" err="1"/>
              <a:t>autocommit</a:t>
            </a:r>
            <a:r>
              <a:rPr lang="en-US" altLang="zh-CN" dirty="0"/>
              <a:t>(on/off</a:t>
            </a:r>
            <a:r>
              <a:rPr lang="zh-CN" altLang="en-US" dirty="0"/>
              <a:t>或</a:t>
            </a:r>
            <a:r>
              <a:rPr lang="en-US" altLang="zh-CN" dirty="0"/>
              <a:t>1/0)</a:t>
            </a:r>
            <a:endParaRPr lang="en-US" altLang="zh-CN" dirty="0"/>
          </a:p>
          <a:p>
            <a:pPr marL="0" indent="0">
              <a:buClr>
                <a:schemeClr val="bg2">
                  <a:lumMod val="10000"/>
                </a:schemeClr>
              </a:buClr>
              <a:buNone/>
            </a:pPr>
            <a:r>
              <a:rPr lang="en-US" altLang="zh-CN" sz="2000" dirty="0" err="1">
                <a:ea typeface="楷体" panose="02010609060101010101" pitchFamily="49" charset="-122"/>
              </a:rPr>
              <a:t>mysql</a:t>
            </a:r>
            <a:r>
              <a:rPr lang="en-US" altLang="zh-CN" sz="2000" dirty="0">
                <a:ea typeface="楷体" panose="02010609060101010101" pitchFamily="49" charset="-122"/>
              </a:rPr>
              <a:t>&gt; set </a:t>
            </a:r>
            <a:r>
              <a:rPr lang="en-US" altLang="zh-CN" sz="2000" dirty="0" err="1">
                <a:ea typeface="楷体" panose="02010609060101010101" pitchFamily="49" charset="-122"/>
              </a:rPr>
              <a:t>autocommit</a:t>
            </a:r>
            <a:r>
              <a:rPr lang="en-US" altLang="zh-CN" sz="2000" dirty="0">
                <a:ea typeface="楷体" panose="02010609060101010101" pitchFamily="49" charset="-122"/>
              </a:rPr>
              <a:t>=on;</a:t>
            </a:r>
            <a:endParaRPr lang="en-US" altLang="zh-CN" sz="2000" dirty="0">
              <a:ea typeface="楷体" panose="02010609060101010101" pitchFamily="49" charset="-122"/>
            </a:endParaRP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zh-CN" altLang="en-US" dirty="0"/>
              <a:t>显式开始事务</a:t>
            </a:r>
            <a:endParaRPr lang="en-US" altLang="zh-CN" dirty="0"/>
          </a:p>
          <a:p>
            <a:pPr marL="0" indent="0">
              <a:buClr>
                <a:schemeClr val="bg2">
                  <a:lumMod val="10000"/>
                </a:schemeClr>
              </a:buClr>
              <a:buNone/>
            </a:pPr>
            <a:r>
              <a:rPr lang="en-US" altLang="zh-CN" sz="2000" dirty="0" err="1">
                <a:ea typeface="楷体" panose="02010609060101010101" pitchFamily="49" charset="-122"/>
              </a:rPr>
              <a:t>mysql</a:t>
            </a:r>
            <a:r>
              <a:rPr lang="en-US" altLang="zh-CN" sz="2000" dirty="0">
                <a:ea typeface="楷体" panose="02010609060101010101" pitchFamily="49" charset="-122"/>
              </a:rPr>
              <a:t>&gt; start transaction;</a:t>
            </a:r>
            <a:endParaRPr lang="en-US" altLang="zh-CN" sz="2000" dirty="0">
              <a:ea typeface="楷体" panose="02010609060101010101" pitchFamily="49" charset="-122"/>
            </a:endParaRPr>
          </a:p>
          <a:p>
            <a:pPr marL="0" indent="0">
              <a:buClr>
                <a:schemeClr val="bg2">
                  <a:lumMod val="10000"/>
                </a:schemeClr>
              </a:buClr>
              <a:buNone/>
            </a:pPr>
            <a:r>
              <a:rPr lang="en-US" altLang="zh-CN" sz="2000" dirty="0" err="1">
                <a:ea typeface="楷体" panose="02010609060101010101" pitchFamily="49" charset="-122"/>
              </a:rPr>
              <a:t>mysql</a:t>
            </a:r>
            <a:r>
              <a:rPr lang="en-US" altLang="zh-CN" sz="2000" dirty="0">
                <a:ea typeface="楷体" panose="02010609060101010101" pitchFamily="49" charset="-122"/>
              </a:rPr>
              <a:t>&gt; begin [work];</a:t>
            </a:r>
            <a:endParaRPr lang="en-US" altLang="zh-CN" sz="2000" dirty="0">
              <a:ea typeface="楷体" panose="02010609060101010101" pitchFamily="49" charset="-122"/>
            </a:endParaRPr>
          </a:p>
          <a:p>
            <a:pPr marL="0" indent="0">
              <a:buClr>
                <a:schemeClr val="bg2">
                  <a:lumMod val="10000"/>
                </a:schemeClr>
              </a:buClr>
              <a:buNone/>
            </a:pPr>
            <a:r>
              <a:rPr lang="zh-CN" altLang="en-US" sz="2000" dirty="0">
                <a:ea typeface="楷体" panose="02010609060101010101" pitchFamily="49" charset="-122"/>
              </a:rPr>
              <a:t>说明：</a:t>
            </a:r>
            <a:r>
              <a:rPr lang="en-US" altLang="zh-CN" sz="2000" dirty="0">
                <a:ea typeface="楷体" panose="02010609060101010101" pitchFamily="49" charset="-122"/>
              </a:rPr>
              <a:t>begin</a:t>
            </a:r>
            <a:r>
              <a:rPr lang="zh-CN" altLang="en-US" sz="2000" dirty="0">
                <a:ea typeface="楷体" panose="02010609060101010101" pitchFamily="49" charset="-122"/>
              </a:rPr>
              <a:t>和</a:t>
            </a:r>
            <a:r>
              <a:rPr lang="en-US" altLang="zh-CN" sz="2000" dirty="0">
                <a:ea typeface="楷体" panose="02010609060101010101" pitchFamily="49" charset="-122"/>
              </a:rPr>
              <a:t>begin work</a:t>
            </a:r>
            <a:r>
              <a:rPr lang="zh-CN" altLang="en-US" sz="2000" dirty="0">
                <a:ea typeface="楷体" panose="02010609060101010101" pitchFamily="49" charset="-122"/>
              </a:rPr>
              <a:t>是</a:t>
            </a:r>
            <a:r>
              <a:rPr lang="en-US" altLang="zh-CN" sz="2000" dirty="0">
                <a:ea typeface="楷体" panose="02010609060101010101" pitchFamily="49" charset="-122"/>
              </a:rPr>
              <a:t>start transaction</a:t>
            </a:r>
            <a:r>
              <a:rPr lang="zh-CN" altLang="en-US" sz="2000" dirty="0">
                <a:ea typeface="楷体" panose="02010609060101010101" pitchFamily="49" charset="-122"/>
              </a:rPr>
              <a:t>的别名</a:t>
            </a:r>
            <a:r>
              <a:rPr lang="en-US" altLang="zh-CN" sz="2000" dirty="0">
                <a:ea typeface="楷体" panose="02010609060101010101" pitchFamily="49" charset="-122"/>
              </a:rPr>
              <a:t>,</a:t>
            </a:r>
            <a:r>
              <a:rPr lang="zh-CN" altLang="en-US" sz="2000" dirty="0">
                <a:ea typeface="楷体" panose="02010609060101010101" pitchFamily="49" charset="-122"/>
              </a:rPr>
              <a:t>执行以上任意一个命令开启事务，都会自动先执行</a:t>
            </a:r>
            <a:r>
              <a:rPr lang="en-US" altLang="zh-CN" sz="2000" dirty="0">
                <a:ea typeface="楷体" panose="02010609060101010101" pitchFamily="49" charset="-122"/>
              </a:rPr>
              <a:t>commit</a:t>
            </a:r>
            <a:endParaRPr lang="en-US" altLang="zh-CN" sz="2000" dirty="0">
              <a:ea typeface="楷体" panose="02010609060101010101" pitchFamily="49" charset="-122"/>
            </a:endParaRP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zh-CN" altLang="en-US" dirty="0"/>
              <a:t>开启隐式事务模式</a:t>
            </a:r>
            <a:endParaRPr lang="en-US" altLang="zh-CN" dirty="0"/>
          </a:p>
          <a:p>
            <a:pPr marL="0" indent="0">
              <a:buClr>
                <a:schemeClr val="bg2">
                  <a:lumMod val="10000"/>
                </a:schemeClr>
              </a:buClr>
              <a:buNone/>
            </a:pPr>
            <a:r>
              <a:rPr lang="en-US" altLang="zh-CN" sz="2000" dirty="0" err="1">
                <a:ea typeface="楷体" panose="02010609060101010101" pitchFamily="49" charset="-122"/>
              </a:rPr>
              <a:t>mysql</a:t>
            </a:r>
            <a:r>
              <a:rPr lang="en-US" altLang="zh-CN" sz="2000" dirty="0">
                <a:ea typeface="楷体" panose="02010609060101010101" pitchFamily="49" charset="-122"/>
              </a:rPr>
              <a:t>&gt; set </a:t>
            </a:r>
            <a:r>
              <a:rPr lang="en-US" altLang="zh-CN" sz="2000" dirty="0" err="1">
                <a:ea typeface="楷体" panose="02010609060101010101" pitchFamily="49" charset="-122"/>
              </a:rPr>
              <a:t>autocommit</a:t>
            </a:r>
            <a:r>
              <a:rPr lang="en-US" altLang="zh-CN" sz="2000" dirty="0">
                <a:ea typeface="楷体" panose="02010609060101010101" pitchFamily="49" charset="-122"/>
              </a:rPr>
              <a:t>=0;</a:t>
            </a:r>
            <a:endParaRPr lang="en-US" altLang="zh-CN" sz="2000" dirty="0">
              <a:ea typeface="楷体" panose="02010609060101010101" pitchFamily="49" charset="-122"/>
            </a:endParaRPr>
          </a:p>
          <a:p>
            <a:pPr marL="0" indent="0">
              <a:buClr>
                <a:schemeClr val="folHlink"/>
              </a:buClr>
              <a:buNone/>
            </a:pPr>
            <a:endParaRPr lang="en-US" altLang="zh-C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事务的两种基本操作</a:t>
            </a:r>
            <a:r>
              <a:rPr lang="en-US" altLang="zh-CN"/>
              <a:t>-</a:t>
            </a:r>
            <a:r>
              <a:rPr lang="zh-CN" altLang="en-US"/>
              <a:t>如何结束事务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commit</a:t>
            </a:r>
            <a:endParaRPr lang="en-US" altLang="zh-CN" dirty="0"/>
          </a:p>
          <a:p>
            <a:pPr lvl="1"/>
            <a:r>
              <a:rPr lang="zh-CN" altLang="en-US" dirty="0"/>
              <a:t>把重做缓冲区的数据写入重做文件</a:t>
            </a:r>
            <a:endParaRPr lang="zh-CN" altLang="en-US" dirty="0"/>
          </a:p>
          <a:p>
            <a:pPr lvl="1"/>
            <a:r>
              <a:rPr lang="zh-CN" altLang="en-US" dirty="0"/>
              <a:t>释放事务中的锁</a:t>
            </a:r>
            <a:endParaRPr lang="zh-CN" altLang="en-US" dirty="0"/>
          </a:p>
          <a:p>
            <a:pPr lvl="1"/>
            <a:r>
              <a:rPr lang="zh-CN" altLang="en-US" dirty="0"/>
              <a:t>把</a:t>
            </a:r>
            <a:r>
              <a:rPr lang="en-US" altLang="zh-CN" dirty="0"/>
              <a:t>commit</a:t>
            </a:r>
            <a:r>
              <a:rPr lang="zh-CN" altLang="en-US" dirty="0"/>
              <a:t>操作写入重做文件</a:t>
            </a:r>
            <a:endParaRPr lang="en-US" altLang="zh-CN" dirty="0"/>
          </a:p>
          <a:p>
            <a:r>
              <a:rPr lang="en-US" altLang="zh-CN" dirty="0"/>
              <a:t>rollback</a:t>
            </a:r>
            <a:endParaRPr lang="en-US" altLang="zh-CN" dirty="0"/>
          </a:p>
          <a:p>
            <a:pPr lvl="1"/>
            <a:r>
              <a:rPr lang="zh-CN" altLang="en-US" dirty="0"/>
              <a:t>把</a:t>
            </a:r>
            <a:r>
              <a:rPr lang="en-US" altLang="zh-CN" dirty="0"/>
              <a:t>undo</a:t>
            </a:r>
            <a:r>
              <a:rPr lang="zh-CN" altLang="en-US" dirty="0"/>
              <a:t>表空间中的旧数据替换新数据，撤销事务中的操作效果</a:t>
            </a:r>
            <a:endParaRPr lang="zh-CN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FFFF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精装书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10597</Words>
  <Application>WPS 演示</Application>
  <PresentationFormat>宽屏</PresentationFormat>
  <Paragraphs>383</Paragraphs>
  <Slides>35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35</vt:i4>
      </vt:variant>
    </vt:vector>
  </HeadingPairs>
  <TitlesOfParts>
    <vt:vector size="48" baseType="lpstr">
      <vt:lpstr>Arial</vt:lpstr>
      <vt:lpstr>宋体</vt:lpstr>
      <vt:lpstr>Wingdings</vt:lpstr>
      <vt:lpstr>Times New Roman</vt:lpstr>
      <vt:lpstr>Century Gothic</vt:lpstr>
      <vt:lpstr>幼圆</vt:lpstr>
      <vt:lpstr>Consolas</vt:lpstr>
      <vt:lpstr>华文琥珀</vt:lpstr>
      <vt:lpstr>楷体</vt:lpstr>
      <vt:lpstr>微软雅黑</vt:lpstr>
      <vt:lpstr>Arial Unicode MS</vt:lpstr>
      <vt:lpstr>幼圆</vt:lpstr>
      <vt:lpstr>Office 主题​​</vt:lpstr>
      <vt:lpstr>9</vt:lpstr>
      <vt:lpstr>什么是事务 - transaction</vt:lpstr>
      <vt:lpstr>事务举例-超市付款</vt:lpstr>
      <vt:lpstr>事务在DBMS中处于核心地位</vt:lpstr>
      <vt:lpstr>理论和实践主要贡献者-James Gray</vt:lpstr>
      <vt:lpstr>James Gray</vt:lpstr>
      <vt:lpstr>事务的ACID属性</vt:lpstr>
      <vt:lpstr>事务提交模式-如何开始事务</vt:lpstr>
      <vt:lpstr>事务的两种基本操作-如何结束事务</vt:lpstr>
      <vt:lpstr>DDL及DCL等语句对事务的影响</vt:lpstr>
      <vt:lpstr>事务隔离级别</vt:lpstr>
      <vt:lpstr>设置事务隔离级别</vt:lpstr>
      <vt:lpstr>查询隔离级别</vt:lpstr>
      <vt:lpstr>并发控制要解决的问题</vt:lpstr>
      <vt:lpstr>脏读</vt:lpstr>
      <vt:lpstr>脏读示例</vt:lpstr>
      <vt:lpstr>不可重复读</vt:lpstr>
      <vt:lpstr>不可重复读示例</vt:lpstr>
      <vt:lpstr>不可重复读示例</vt:lpstr>
      <vt:lpstr>并发问题的解决方法</vt:lpstr>
      <vt:lpstr>并发控制技术</vt:lpstr>
      <vt:lpstr>多版本数据的测试</vt:lpstr>
      <vt:lpstr>锁</vt:lpstr>
      <vt:lpstr>锁的两种基本模式</vt:lpstr>
      <vt:lpstr>锁模式</vt:lpstr>
      <vt:lpstr>查询操作产生的锁</vt:lpstr>
      <vt:lpstr>锁模式</vt:lpstr>
      <vt:lpstr>performance_schema.data_locks</vt:lpstr>
      <vt:lpstr>观察死锁</vt:lpstr>
      <vt:lpstr>repeatable read – 主键索引，只锁住索引行</vt:lpstr>
      <vt:lpstr>repeatable read – 无索引，锁住整个表</vt:lpstr>
      <vt:lpstr>repeatable read – 有索引，锁住一个范围</vt:lpstr>
      <vt:lpstr>repeatable read – 以最大索引列值为条件</vt:lpstr>
      <vt:lpstr>repeatable read – 唯一索引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873</cp:revision>
  <dcterms:created xsi:type="dcterms:W3CDTF">2015-08-21T10:03:00Z</dcterms:created>
  <dcterms:modified xsi:type="dcterms:W3CDTF">2025-05-28T06:29:07Z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5268223314254C34A32DFFF05A639FD3</vt:lpwstr>
  </property>
  <property fmtid="{D5CDD505-2E9C-101B-9397-08002B2CF9AE}" pid="3" name="KSOProductBuildVer">
    <vt:lpwstr>2052-11.8.2.12118</vt:lpwstr>
  </property>
</Properties>
</file>